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71" r:id="rId5"/>
    <p:sldId id="274" r:id="rId6"/>
    <p:sldId id="267" r:id="rId7"/>
    <p:sldId id="261" r:id="rId8"/>
    <p:sldId id="262" r:id="rId9"/>
    <p:sldId id="272" r:id="rId10"/>
    <p:sldId id="273" r:id="rId11"/>
    <p:sldId id="263" r:id="rId12"/>
    <p:sldId id="264" r:id="rId13"/>
    <p:sldId id="26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58"/>
  </p:normalViewPr>
  <p:slideViewPr>
    <p:cSldViewPr snapToGrid="0" snapToObjects="1">
      <p:cViewPr varScale="1">
        <p:scale>
          <a:sx n="59" d="100"/>
          <a:sy n="59" d="100"/>
        </p:scale>
        <p:origin x="9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280D-ECE6-894D-8FC9-28945F8AC5A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59C4C-540D-FF46-B00D-07618071F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374A-3F8E-7F7F-A81B-544416D8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73DBC-7923-BBDF-5502-984805765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099E6-313E-7658-E4F0-E0F716B0B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50714-261D-1177-B545-9D04CD806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6C50-5B61-CDF7-D05A-927C4EC4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DB0C4-0D75-30C3-302B-182B6D029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C5B20-8DC0-410C-7BCD-57D6AFC46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B0337-4ED3-397B-734E-EC877617A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7D55-FEF3-BE5E-DF8F-D5F5752B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1DCE1-20A8-2A9A-51E1-04E4E4B00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FB033-7D1C-119D-0696-8EE764985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B31AD-17EC-3811-D017-60D5CD6A6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1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EB8E5-2040-207E-F7E5-3EA72D5E1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65B75-FA44-0665-CF13-7E248E56F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3AF17-22E4-724C-F217-D53587747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מיכל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F9D27-CE14-E96F-8239-E83560A10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8197-767A-29B2-59F8-097C6B41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C6DEC-F123-9D5D-1C1D-8E42AB3BB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58A92-FF9E-7D0E-64F9-F47B06FF0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מיכל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A1D51-3679-F7E7-952B-9E18CBB98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0F85-B012-E5A3-0052-892E09C90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FA622-F857-684E-6DEA-48BFFE38C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10A75-B0A7-222C-3A1C-05AA47297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BCA22-D028-350B-11B6-888EFCEA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F5BB-9069-39DA-BA48-6FFE9C9D3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CDAD7-840D-012F-93CF-5D3A7B7D3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DD2D9-3B91-D450-B44C-60296A5AC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E96BE-6816-F622-C3E3-D951D6A93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EB81-01D5-6FB4-EC98-5D756C14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33458-BE01-2598-4250-B2DB7BD8B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43E4C-FE2D-4EE7-9AF6-E1E53D413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A41BD-5C4B-B46A-FB3D-C4EC2E999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4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55E3B-91E4-4510-B3B6-84F68036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BA33F-9AEE-0110-F4DF-79B22EE6F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34A47-5F80-723C-6CA4-86496B662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9C849-6C43-9D49-DF0D-9FD8F9EC1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2BF6-37D4-058F-C162-6E59E5E3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9FA59-14A5-945E-B983-92536740F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A78F5-3B37-1336-EC78-6E9B70A71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F19A1-6DE2-FE4D-F477-AA0E3B143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9E9B-91DC-42C8-FCFA-C617142C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A3337-5274-36B0-2AB9-0DC3C4414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B7804-194F-FAFC-4A78-2DF9DD25A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3BD74-FA27-1182-1DAE-808C2E245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E16F8-C856-1243-FACE-E3A55B93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6D38C-322B-C6CA-8C9D-A659372F5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F46A4-1309-6867-FB14-7E6E8B1A9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8EA7E-6CE5-F851-7A86-F11510E5A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85FE-ECDF-E1D5-7E4E-C0475894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3BBC7-4C82-8EB9-B390-70E632137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C8974-8CF2-64DE-580F-4A95A2125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7564-28EF-96D8-567E-1A5BE7FEF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9C4C-540D-FF46-B00D-07618071F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EB93-5876-D34F-9274-7BF79381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79AF0-102F-DC48-B0C6-4439B8BB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07C8-827B-B74B-B545-B29D43DC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0FB79-3AD2-1046-92A3-EDF5BA5A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D77F-E61F-EA48-85FA-18D8FCA9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2347-1AA6-444B-AC7F-E6AC3672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76664-661E-F64D-B541-C472BBBA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FE64-951F-6449-8299-549CAC09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6CBC-1622-1749-B50E-195457FE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D5C7-D773-EF47-857B-4D62EB9D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2C699-6CA7-614D-AB08-987FA2BA7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60017-06DC-D24F-89D9-12839B874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12487-3BB6-5A43-B9A4-7142397F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B07C3-8456-3844-A565-E4FE3295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11DD6-8FB7-5943-963D-32BAF27B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CB82-64C8-8E49-A430-8F335F1B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2B44-D6CA-8946-A238-C7C521DF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C3624-0091-1944-A0B5-1AC78AA2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39E5-297C-144D-B1E1-74BB1DB2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E406-7F0E-2E43-A3D3-020B437A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1FB3-0DB6-5249-A422-62E1DEEC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5FD75-75CE-4F45-BB8D-5DA09C5D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7EEA5-A257-FB43-96DE-F9CE3C26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4F4FA-6430-1740-BB40-20E3D83E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0CA1C-4334-8749-9C9C-9459EB69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1FBA-2314-0844-81DC-83A2C681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AD9E-6C75-844A-B3BA-27D96B4C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84ED-4603-F84F-975E-23B14EC5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D63C-AD6B-FD4C-B907-B093133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2F220-94D6-3E40-8B50-CFD30BBF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F47CF-8435-BB49-AAFF-49BE97BD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2492-4981-1A41-802D-726F3ADC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E33B2-DF07-794E-AF90-CFFE684BE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8BA33-B0B7-7141-923C-E203423A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31C50-59A4-D344-A56E-8474EF91C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D6205-6EC9-8E44-8111-8610D0321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29AB-03A0-9E4C-BCBE-77C23E74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14F85-612F-BC4C-A8E7-DF418A7D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E35F1-66B1-A14E-B3E4-FD0577CC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A429-237C-1E4F-9F65-A0BD628B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809A5-D634-B649-A0AE-D3D214D8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DC95F-6D58-F747-9F97-AE1DD1BA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AE803-8E17-1B4A-BF14-4160DC67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CB399-1AC1-9243-B973-A784E173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85909-5851-F14F-BA32-C24E4C54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9634-99FA-FF4C-A94E-DF9970E4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80DC-C00F-8946-B503-96991F36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BAC57-CA9C-E947-8DF4-639563C3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38FA2-C0A2-F54B-B582-620618A6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E5287-F0B8-5F4A-B2CE-7773BF5B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76C06-8F9B-7743-A3C7-FFFF3470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EE2C8-E8AC-B94D-A86D-7EEE2E7F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B3E0-D251-1043-B7EC-4403EC72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BDD12-3990-C541-953B-1694FD766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2C703-DE8F-0048-A639-F9567CAF3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8EECB-2B37-DF4D-A137-093BF124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105C6-E2DC-1040-8942-FD0C6336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78787-D238-0540-8500-5C0BEB41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3D9E3-7270-AC4B-B32B-8BF2833A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C4FC-4C96-F143-BD2E-535DFA9F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B1384-D9CA-1B4A-9049-6EFB3919B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B3C-8EB5-164C-89F0-CFD56F7B41C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0773-E125-AC47-ABAA-BDC5ACAF9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0403-2083-E34E-A232-9ECD03F96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D288-42A3-B846-A23A-B690E30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HiJJENHPk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playg@sii.org.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4EFB1-1632-D646-B1B7-9875F68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644C80B8-B6AA-2B45-8F23-0CC303CA9BDE}"/>
              </a:ext>
            </a:extLst>
          </p:cNvPr>
          <p:cNvSpPr/>
          <p:nvPr/>
        </p:nvSpPr>
        <p:spPr>
          <a:xfrm>
            <a:off x="5239265" y="4893276"/>
            <a:ext cx="1705232" cy="1198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C6D6E9-F496-2E44-9E87-2201F682E062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FABD8C-5D01-14A3-C29F-F8E8064A323A}"/>
              </a:ext>
            </a:extLst>
          </p:cNvPr>
          <p:cNvSpPr txBox="1">
            <a:spLocks/>
          </p:cNvSpPr>
          <p:nvPr/>
        </p:nvSpPr>
        <p:spPr>
          <a:xfrm>
            <a:off x="884903" y="2398462"/>
            <a:ext cx="6636773" cy="1445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השפעת הרפורמה ביבוא על בעלי האתרים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60FEA-7883-B6DA-7F30-22935E184C0E}"/>
              </a:ext>
            </a:extLst>
          </p:cNvPr>
          <p:cNvSpPr txBox="1">
            <a:spLocks/>
          </p:cNvSpPr>
          <p:nvPr/>
        </p:nvSpPr>
        <p:spPr>
          <a:xfrm>
            <a:off x="1403684" y="4127157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3600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טל כהנא </a:t>
            </a:r>
          </a:p>
          <a:p>
            <a:pPr rtl="1"/>
            <a:r>
              <a:rPr lang="he-IL" dirty="0">
                <a:solidFill>
                  <a:srgbClr val="002060"/>
                </a:solidFill>
              </a:rPr>
              <a:t>ראש ענף מתקני משחקים ציבוריים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6DD85-33B1-1A99-CBC3-67C193E72790}"/>
              </a:ext>
            </a:extLst>
          </p:cNvPr>
          <p:cNvSpPr txBox="1">
            <a:spLocks/>
          </p:cNvSpPr>
          <p:nvPr/>
        </p:nvSpPr>
        <p:spPr>
          <a:xfrm>
            <a:off x="1158206" y="264733"/>
            <a:ext cx="8827169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45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</a:t>
            </a:r>
          </a:p>
        </p:txBody>
      </p:sp>
    </p:spTree>
    <p:extLst>
      <p:ext uri="{BB962C8B-B14F-4D97-AF65-F5344CB8AC3E}">
        <p14:creationId xmlns:p14="http://schemas.microsoft.com/office/powerpoint/2010/main" val="206408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D37F-B648-A0FA-477A-A86E4387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B265EC-7A5D-BFAE-4D8F-8B647B75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120" y="-33964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D6E75E-B2FE-D908-68A1-82C8C53F2C47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E4C6D0-4817-DAE8-7F06-D400E88F0358}"/>
              </a:ext>
            </a:extLst>
          </p:cNvPr>
          <p:cNvSpPr txBox="1">
            <a:spLocks/>
          </p:cNvSpPr>
          <p:nvPr/>
        </p:nvSpPr>
        <p:spPr>
          <a:xfrm>
            <a:off x="4786030" y="895175"/>
            <a:ext cx="664905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he-IL" b="1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837614-9F9A-243B-9ECB-0EC375194401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3820A3-63D0-5CEC-9E35-EE402F288223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מתקני משחקים מתנפחים – הר מתנפח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B0DDAE-A126-1B3B-BECA-8C33F6703209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469567-33B4-0DA2-11F8-96182A73F7DA}"/>
              </a:ext>
            </a:extLst>
          </p:cNvPr>
          <p:cNvSpPr txBox="1"/>
          <p:nvPr/>
        </p:nvSpPr>
        <p:spPr>
          <a:xfrm>
            <a:off x="845574" y="2261419"/>
            <a:ext cx="946574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u="sng" dirty="0">
                <a:solidFill>
                  <a:srgbClr val="002060"/>
                </a:solidFill>
              </a:rPr>
              <a:t>טיפ קטן:</a:t>
            </a:r>
            <a:r>
              <a:rPr lang="he-IL" sz="2800" u="sng" dirty="0">
                <a:solidFill>
                  <a:srgbClr val="002060"/>
                </a:solidFill>
              </a:rPr>
              <a:t> </a:t>
            </a:r>
          </a:p>
          <a:p>
            <a:pPr algn="r" rtl="1"/>
            <a:endParaRPr lang="he-IL" sz="2800" u="sng" dirty="0">
              <a:solidFill>
                <a:srgbClr val="002060"/>
              </a:solidFill>
            </a:endParaRPr>
          </a:p>
          <a:p>
            <a:pPr algn="r" rtl="1"/>
            <a:r>
              <a:rPr lang="he-IL" sz="2800" dirty="0">
                <a:solidFill>
                  <a:srgbClr val="002060"/>
                </a:solidFill>
              </a:rPr>
              <a:t>למרות שהתקן אינו מחייב פיקוח רציף, באתרים עמוסים מומלץ להציב פיקוח אנושי כדי למנוע עומס יתר, </a:t>
            </a:r>
            <a:r>
              <a:rPr lang="he-IL" sz="2800" b="1" dirty="0">
                <a:solidFill>
                  <a:srgbClr val="002060"/>
                </a:solidFill>
              </a:rPr>
              <a:t>האחריות המשפטית נותרת בידי בעל האתר </a:t>
            </a:r>
            <a:r>
              <a:rPr lang="he-IL" sz="2800" dirty="0">
                <a:solidFill>
                  <a:srgbClr val="002060"/>
                </a:solidFill>
              </a:rPr>
              <a:t>במקרה של נזק. </a:t>
            </a:r>
          </a:p>
        </p:txBody>
      </p:sp>
    </p:spTree>
    <p:extLst>
      <p:ext uri="{BB962C8B-B14F-4D97-AF65-F5344CB8AC3E}">
        <p14:creationId xmlns:p14="http://schemas.microsoft.com/office/powerpoint/2010/main" val="86435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A0A4E-FFD7-4A15-B187-9B9561FE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F047F-036B-115B-0737-D108994B4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0" y="5362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8E16A8-0DA0-5368-8EAF-D846399E15A4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D232C0-6D59-B709-B3FF-6AF9014C22BF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A9DB26-79BC-7B9F-8EDB-16D4A94AA02E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מתקני פעילות גופנית (ת"י 1497 החדש)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29E283-20A2-0FE0-8D09-09BEE492E0D6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pic>
        <p:nvPicPr>
          <p:cNvPr id="10" name="Google Shape;228;p22" descr="image.png">
            <a:extLst>
              <a:ext uri="{FF2B5EF4-FFF2-40B4-BE49-F238E27FC236}">
                <a16:creationId xmlns:a16="http://schemas.microsoft.com/office/drawing/2014/main" id="{B2524E2F-9ECA-CB1F-E453-0A079A7294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75607"/>
            <a:ext cx="43053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70D6CD-C50E-E8D6-5A39-C9AC2ED20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792" y="2237362"/>
            <a:ext cx="6155288" cy="23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6BDC-5F20-62F3-B89A-EB3CB393D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B8212-0950-2632-2BD8-4E05330B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0" y="40761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3D3355-7E66-1389-EF6E-1C036E981724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77244E-DD35-53B2-E0F5-1B7C5733D050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EFA13D-D3D1-269B-5BFA-134769033AFD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מתקני פעילות גופנית ת"י 1497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E02868-38A6-819E-E81B-B58AF1CC8978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7557B573-B724-4FB9-B2A3-B2F088AD1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39659"/>
              </p:ext>
            </p:extLst>
          </p:nvPr>
        </p:nvGraphicFramePr>
        <p:xfrm>
          <a:off x="838200" y="2553494"/>
          <a:ext cx="10515600" cy="2072640"/>
        </p:xfrm>
        <a:graphic>
          <a:graphicData uri="http://schemas.openxmlformats.org/drawingml/2006/table">
            <a:tbl>
              <a:tblPr rtl="1"/>
              <a:tblGrid>
                <a:gridCol w="3505200">
                  <a:extLst>
                    <a:ext uri="{9D8B030D-6E8A-4147-A177-3AD203B41FA5}">
                      <a16:colId xmlns:a16="http://schemas.microsoft.com/office/drawing/2014/main" val="417503830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082276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84440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88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71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endParaRPr lang="he-IL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96491"/>
                  </a:ext>
                </a:extLst>
              </a:tr>
            </a:tbl>
          </a:graphicData>
        </a:graphic>
      </p:graphicFrame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46562D11-EFE0-7FF3-3A58-84E8129C3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0850"/>
              </p:ext>
            </p:extLst>
          </p:nvPr>
        </p:nvGraphicFramePr>
        <p:xfrm>
          <a:off x="2182861" y="2091447"/>
          <a:ext cx="8475981" cy="34401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5327">
                  <a:extLst>
                    <a:ext uri="{9D8B030D-6E8A-4147-A177-3AD203B41FA5}">
                      <a16:colId xmlns:a16="http://schemas.microsoft.com/office/drawing/2014/main" val="971716431"/>
                    </a:ext>
                  </a:extLst>
                </a:gridCol>
                <a:gridCol w="2825327">
                  <a:extLst>
                    <a:ext uri="{9D8B030D-6E8A-4147-A177-3AD203B41FA5}">
                      <a16:colId xmlns:a16="http://schemas.microsoft.com/office/drawing/2014/main" val="3069610326"/>
                    </a:ext>
                  </a:extLst>
                </a:gridCol>
                <a:gridCol w="2825327">
                  <a:extLst>
                    <a:ext uri="{9D8B030D-6E8A-4147-A177-3AD203B41FA5}">
                      <a16:colId xmlns:a16="http://schemas.microsoft.com/office/drawing/2014/main" val="251652523"/>
                    </a:ext>
                  </a:extLst>
                </a:gridCol>
              </a:tblGrid>
              <a:tr h="56233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מצב המתקן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תקופת מעבר והנחיות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הוראות בחינה  ותחזוקה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extLst>
                  <a:ext uri="{0D108BD9-81ED-4DB2-BD59-A6C34878D82A}">
                    <a16:rowId xmlns:a16="http://schemas.microsoft.com/office/drawing/2014/main" val="1906573725"/>
                  </a:ext>
                </a:extLst>
              </a:tr>
              <a:tr h="115775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מתקנים קיימים בשטח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5 שנים</a:t>
                      </a: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 מיום הפרסום</a:t>
                      </a: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ניתן להסתמך על המהדורה החדשה </a:t>
                      </a: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או</a:t>
                      </a: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 על המהדורה הקודמת (2012).</a:t>
                      </a:r>
                    </a:p>
                  </a:txBody>
                  <a:tcPr marT="121920" marB="121920" anchor="ctr"/>
                </a:tc>
                <a:extLst>
                  <a:ext uri="{0D108BD9-81ED-4DB2-BD59-A6C34878D82A}">
                    <a16:rowId xmlns:a16="http://schemas.microsoft.com/office/drawing/2014/main" val="1552616221"/>
                  </a:ext>
                </a:extLst>
              </a:tr>
              <a:tr h="1157750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מתקנים בתהליך בחינה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שנה אחת</a:t>
                      </a: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 מיום הפרסום</a:t>
                      </a: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ניתן להשלים את הבחינה לפי המהדורה הקודמת. לאחר מכן - ייחשבו כ"מתקנים קיימים".</a:t>
                      </a:r>
                    </a:p>
                  </a:txBody>
                  <a:tcPr marT="121920" marB="121920" anchor="ctr"/>
                </a:tc>
                <a:extLst>
                  <a:ext uri="{0D108BD9-81ED-4DB2-BD59-A6C34878D82A}">
                    <a16:rowId xmlns:a16="http://schemas.microsoft.com/office/drawing/2014/main" val="3620410840"/>
                  </a:ext>
                </a:extLst>
              </a:tr>
              <a:tr h="562336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מתקנים חדשים</a:t>
                      </a:r>
                      <a:endParaRPr lang="he-IL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מיידית</a:t>
                      </a: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המהדורה החדשה בלבד.</a:t>
                      </a:r>
                    </a:p>
                  </a:txBody>
                  <a:tcPr marT="121920" marB="121920" anchor="ctr"/>
                </a:tc>
                <a:extLst>
                  <a:ext uri="{0D108BD9-81ED-4DB2-BD59-A6C34878D82A}">
                    <a16:rowId xmlns:a16="http://schemas.microsoft.com/office/drawing/2014/main" val="172963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35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55AB-294B-F9E6-41A3-708EF4482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BF5E6-FFC7-31CA-E69F-1AE8A9E4D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0" y="40761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C72D99-E90A-D397-AC3E-DD26FB02975D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6945A7-7526-9424-7F8B-7B692C18271C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DC6BAA-DD03-6B9B-3A1B-41C753D70500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לסיכום : האחריות בידיים שלכם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A8F00-4395-C80B-CF80-0F0871FDE870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1FD40D-7C6C-EE5F-5DBF-480E7169B20D}"/>
              </a:ext>
            </a:extLst>
          </p:cNvPr>
          <p:cNvSpPr txBox="1"/>
          <p:nvPr/>
        </p:nvSpPr>
        <p:spPr>
          <a:xfrm>
            <a:off x="1025858" y="992287"/>
            <a:ext cx="10330990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dirty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בעל האתר אחראי לתקינות המתחמים שבתחומו .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    	האחריות חלה גם כאשר העבודה מבוצעת על ידי גורם חיצוני .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sz="2000" dirty="0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על בעל האתר להיות מעורב בהחלטות בכל שלבי הפרויקט :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    	תכנון , הקמה , תפעול ותחזוקה 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sz="2000" dirty="0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הרפורמה ביבוא מיישרת קו עם התקינה העדכנית . 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     	עם זאת , כאשר מדובר בתקנים זרים – המידע בשפה זרה 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he-IL" sz="2000" dirty="0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</a:rPr>
              <a:t>מאחר שישראל אינה חלק מהאיחוד האירופאי, אין מנגנון מובנה לעדכון שוטף של שינויי התקינה האירופאית . </a:t>
            </a: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    	</a:t>
            </a:r>
          </a:p>
          <a:p>
            <a:pPr algn="r" rtl="1"/>
            <a:r>
              <a:rPr lang="he-IL" sz="2000" b="1" dirty="0">
                <a:solidFill>
                  <a:srgbClr val="002060"/>
                </a:solidFill>
              </a:rPr>
              <a:t>       המשמעות : </a:t>
            </a:r>
            <a:r>
              <a:rPr lang="he-IL" sz="2000" dirty="0">
                <a:solidFill>
                  <a:srgbClr val="002060"/>
                </a:solidFill>
              </a:rPr>
              <a:t>האחריות להתעדכן בשינויים בתקינה חלה בפועל על בעל האתר . </a:t>
            </a:r>
          </a:p>
          <a:p>
            <a:pPr lvl="1" algn="r" rtl="1"/>
            <a:endParaRPr lang="he-IL" sz="2000" b="1" dirty="0">
              <a:solidFill>
                <a:srgbClr val="002060"/>
              </a:solidFill>
            </a:endParaRPr>
          </a:p>
          <a:p>
            <a:pPr lvl="1" algn="r" rtl="1"/>
            <a:r>
              <a:rPr lang="he-IL" sz="2000" b="1" dirty="0">
                <a:solidFill>
                  <a:srgbClr val="002060"/>
                </a:solidFill>
              </a:rPr>
              <a:t>כאשר התקן מאומץ בישראל</a:t>
            </a:r>
            <a:r>
              <a:rPr lang="he-IL" sz="2000" dirty="0">
                <a:solidFill>
                  <a:srgbClr val="002060"/>
                </a:solidFill>
              </a:rPr>
              <a:t>, מתקבל כלי עבודה נגיש וישים ( </a:t>
            </a:r>
            <a:r>
              <a:rPr lang="he-IL" sz="2000" b="1" dirty="0">
                <a:solidFill>
                  <a:srgbClr val="002060"/>
                </a:solidFill>
              </a:rPr>
              <a:t>כולל תרגום ועדכון מהדורות </a:t>
            </a:r>
            <a:r>
              <a:rPr lang="he-IL" sz="2000" dirty="0">
                <a:solidFill>
                  <a:srgbClr val="002060"/>
                </a:solidFill>
              </a:rPr>
              <a:t>) . </a:t>
            </a:r>
          </a:p>
          <a:p>
            <a:pPr algn="r"/>
            <a:endParaRPr lang="he-IL" dirty="0">
              <a:solidFill>
                <a:srgbClr val="002060"/>
              </a:solidFill>
            </a:endParaRPr>
          </a:p>
          <a:p>
            <a:pPr algn="r"/>
            <a:endParaRPr lang="he-IL" dirty="0"/>
          </a:p>
          <a:p>
            <a:pPr algn="r"/>
            <a:r>
              <a:rPr lang="he-IL" dirty="0"/>
              <a:t> </a:t>
            </a:r>
          </a:p>
          <a:p>
            <a:pPr algn="r"/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59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25EBC-B207-D74E-B676-03943F97F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034B3-C08E-ED70-6D30-7208BF7C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761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405E2D-8906-A2C1-E7F7-BFAFF4C27ED7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D21F3-2DBE-FA33-C6ED-F9CED44C7C27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886BA3-0445-C45D-3A30-45F3250BD1ED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תודה על ההקשבה!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8559C-E02A-7F0E-603D-E9EE8DECBBC4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A6492-792B-2EC4-AB3A-1D345D96054D}"/>
              </a:ext>
            </a:extLst>
          </p:cNvPr>
          <p:cNvSpPr txBox="1"/>
          <p:nvPr/>
        </p:nvSpPr>
        <p:spPr>
          <a:xfrm>
            <a:off x="3657600" y="1932476"/>
            <a:ext cx="576292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u="sng" dirty="0">
              <a:solidFill>
                <a:srgbClr val="467886"/>
              </a:solidFill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he-IL" sz="1800" u="sng" dirty="0">
              <a:solidFill>
                <a:srgbClr val="467886"/>
              </a:solidFill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he-IL" u="sng" dirty="0">
              <a:solidFill>
                <a:srgbClr val="467886"/>
              </a:solidFill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he-IL" sz="18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he-IL" sz="40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40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playg@sii.org.il</a:t>
            </a:r>
            <a:r>
              <a:rPr lang="he-IL" sz="4000" dirty="0">
                <a:effectLst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he-IL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E0B39-8A9C-1783-7C0B-0B950110F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34" y="4536367"/>
            <a:ext cx="1799280" cy="1749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79CAED-A832-7B34-A8DF-AC6A8422A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366" y="4505070"/>
            <a:ext cx="1799281" cy="1779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180EB-554E-B4C4-2A9D-64F0D2B07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898" y="4467248"/>
            <a:ext cx="2067213" cy="1920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AB94C2-38C3-A3EB-696F-A242D3276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720" y="4343527"/>
            <a:ext cx="2170764" cy="19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5AE6-4C77-58D4-37FA-993CEB8E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E294F-0F51-385A-2813-CF6D6793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892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C67E8F-EFF4-F5B0-6149-66E2F325A157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8F61A8-91B3-1377-842E-FA9B86050377}"/>
              </a:ext>
            </a:extLst>
          </p:cNvPr>
          <p:cNvSpPr txBox="1">
            <a:spLocks/>
          </p:cNvSpPr>
          <p:nvPr/>
        </p:nvSpPr>
        <p:spPr>
          <a:xfrm>
            <a:off x="6177280" y="895175"/>
            <a:ext cx="525780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he-IL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93C508-A09C-B2BA-B69F-AA823A5C1140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F76E66-1BCB-A858-F752-AA317CBB9707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אחריות שאינה ניתנת להאצלה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82006-5EFA-9137-F360-8F3F9DAA3747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FB62D8-CD5B-E9D2-7C55-BC9C517AE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52" y="1266541"/>
            <a:ext cx="11165304" cy="48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9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AF8C9-89F7-8240-8DE2-1817B2E22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8742A-6EFB-AB67-3E14-EAF108CC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023" y="-7306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EA044F-35F7-F14D-032E-9599BC125BC3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651A25-3ADB-3D0A-E443-CF0C76A96256}"/>
              </a:ext>
            </a:extLst>
          </p:cNvPr>
          <p:cNvSpPr txBox="1">
            <a:spLocks/>
          </p:cNvSpPr>
          <p:nvPr/>
        </p:nvSpPr>
        <p:spPr>
          <a:xfrm>
            <a:off x="6177280" y="895175"/>
            <a:ext cx="525780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he-IL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1ECBD4-7514-3A78-2DEC-1847D117FA05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E5A415-C38D-A650-C74D-2C081930F8A6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תכנון הוליסטי : בטיחות "דלת לדלת"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D679CD-C1A4-F742-6751-6BE3307FA1B8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87A75B-7060-B0CE-DC46-4D341873D837}"/>
              </a:ext>
            </a:extLst>
          </p:cNvPr>
          <p:cNvSpPr txBox="1"/>
          <p:nvPr/>
        </p:nvSpPr>
        <p:spPr>
          <a:xfrm>
            <a:off x="129488" y="2157387"/>
            <a:ext cx="953007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   </a:t>
            </a:r>
            <a:r>
              <a:rPr lang="he-IL" b="1" dirty="0">
                <a:solidFill>
                  <a:srgbClr val="192847"/>
                </a:solidFill>
              </a:rPr>
              <a:t>התקן כנקודת מוצא</a:t>
            </a:r>
            <a:r>
              <a:rPr lang="he-IL" dirty="0">
                <a:solidFill>
                  <a:srgbClr val="192847"/>
                </a:solidFill>
              </a:rPr>
              <a:t>: דרישות בסיס, לא היעד הסופי</a:t>
            </a:r>
          </a:p>
          <a:p>
            <a:pPr algn="r"/>
            <a:endParaRPr lang="he-IL" dirty="0">
              <a:solidFill>
                <a:srgbClr val="192847"/>
              </a:solidFill>
            </a:endParaRPr>
          </a:p>
          <a:p>
            <a:pPr algn="r"/>
            <a:r>
              <a:rPr lang="he-IL" dirty="0">
                <a:solidFill>
                  <a:srgbClr val="192847"/>
                </a:solidFill>
              </a:rPr>
              <a:t>   </a:t>
            </a:r>
            <a:r>
              <a:rPr lang="he-IL" b="1" dirty="0">
                <a:solidFill>
                  <a:srgbClr val="192847"/>
                </a:solidFill>
              </a:rPr>
              <a:t>רצף בטיחותי</a:t>
            </a:r>
            <a:r>
              <a:rPr lang="he-IL" dirty="0">
                <a:solidFill>
                  <a:srgbClr val="192847"/>
                </a:solidFill>
              </a:rPr>
              <a:t>: משביל הגישה ועד התאורה והצמחייה</a:t>
            </a:r>
          </a:p>
          <a:p>
            <a:pPr algn="r"/>
            <a:endParaRPr lang="he-IL" dirty="0">
              <a:solidFill>
                <a:srgbClr val="192847"/>
              </a:solidFill>
            </a:endParaRPr>
          </a:p>
          <a:p>
            <a:pPr algn="r"/>
            <a:r>
              <a:rPr lang="he-IL" dirty="0">
                <a:solidFill>
                  <a:srgbClr val="192847"/>
                </a:solidFill>
              </a:rPr>
              <a:t>   </a:t>
            </a:r>
            <a:r>
              <a:rPr lang="he-IL" b="1" dirty="0">
                <a:solidFill>
                  <a:srgbClr val="192847"/>
                </a:solidFill>
              </a:rPr>
              <a:t>התאמה לשטח</a:t>
            </a:r>
            <a:r>
              <a:rPr lang="he-IL" dirty="0">
                <a:solidFill>
                  <a:srgbClr val="192847"/>
                </a:solidFill>
              </a:rPr>
              <a:t>: צפי עומסי שיא והפרדת גילאים</a:t>
            </a:r>
            <a:endParaRPr lang="en-US" dirty="0">
              <a:solidFill>
                <a:srgbClr val="192847"/>
              </a:solidFill>
            </a:endParaRPr>
          </a:p>
          <a:p>
            <a:pPr algn="r"/>
            <a:endParaRPr lang="en-US" dirty="0">
              <a:solidFill>
                <a:srgbClr val="192847"/>
              </a:solidFill>
            </a:endParaRPr>
          </a:p>
          <a:p>
            <a:pPr algn="r"/>
            <a:r>
              <a:rPr lang="he-IL" dirty="0">
                <a:solidFill>
                  <a:srgbClr val="192847"/>
                </a:solidFill>
              </a:rPr>
              <a:t>   </a:t>
            </a:r>
            <a:r>
              <a:rPr lang="he-IL" b="1" dirty="0">
                <a:solidFill>
                  <a:srgbClr val="192847"/>
                </a:solidFill>
              </a:rPr>
              <a:t>ניהול סיכונים</a:t>
            </a:r>
            <a:r>
              <a:rPr lang="he-IL" dirty="0">
                <a:solidFill>
                  <a:srgbClr val="192847"/>
                </a:solidFill>
              </a:rPr>
              <a:t>: התחשבות באקלים (הצללה) ופינוי חירום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C2C7FC9-8026-4E3F-FCB7-7C988C4C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005" y="2212724"/>
            <a:ext cx="251482" cy="26672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EC176B-5790-DBF4-2DB1-DEDD0F9A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69" y="2760119"/>
            <a:ext cx="251482" cy="26672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AF0E14C-789D-31B1-AE10-14A9059C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985" y="3325417"/>
            <a:ext cx="251482" cy="26672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72C79000-C150-270F-92FF-60DB2691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005" y="3833357"/>
            <a:ext cx="251482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004F-4CB6-1174-B3E9-D00A210C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6B8C9-E088-92E4-1159-F3B8C4C6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023" y="-7306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723F52-884D-4CA5-ED70-4DDDEB2DD61A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BADCA5-1A2A-882E-4C96-ACD5FF53CB44}"/>
              </a:ext>
            </a:extLst>
          </p:cNvPr>
          <p:cNvSpPr txBox="1">
            <a:spLocks/>
          </p:cNvSpPr>
          <p:nvPr/>
        </p:nvSpPr>
        <p:spPr>
          <a:xfrm>
            <a:off x="6177280" y="895175"/>
            <a:ext cx="525780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he-IL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AB8561-43A9-09BE-BC83-2AB77A4E2A1D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587B38-B61F-BF1F-1867-E730EC8D1295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ת"י 1948: כלי העבודה המרכזי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7130B3-6629-FD2D-0B86-F85E359A4E88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B4BC85E-20B7-EB60-8CAE-D1F9387126EC}"/>
              </a:ext>
            </a:extLst>
          </p:cNvPr>
          <p:cNvSpPr txBox="1"/>
          <p:nvPr/>
        </p:nvSpPr>
        <p:spPr>
          <a:xfrm>
            <a:off x="1025859" y="1530619"/>
            <a:ext cx="104977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התקן הישראלי מתבסס על התקן האירופאי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he-IL" sz="2000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התקן הוא כלי </a:t>
            </a:r>
            <a:r>
              <a:rPr lang="he-IL" sz="2000" dirty="0">
                <a:solidFill>
                  <a:srgbClr val="192847"/>
                </a:solidFill>
                <a:latin typeface="Calibri" panose="020F0502020204030204"/>
                <a:cs typeface="Arial" panose="020B0604020202020204" pitchFamily="34" charset="0"/>
              </a:rPr>
              <a:t>עבודה</a:t>
            </a:r>
            <a:r>
              <a:rPr lang="he-IL" sz="20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( מפרט טכני ) למתכננים , יצרנים , מתקינים ואנשי תחזוקה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e-IL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e-IL" sz="20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תרגום רשמי לשפה העברית </a:t>
            </a:r>
            <a:r>
              <a:rPr lang="he-IL" sz="2000" dirty="0">
                <a:latin typeface="Calibri" panose="020F0502020204030204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חלקים : 1-6 , 10 ו- 11  	דרישות בטיחות ( כולל בביצוע תחזוקה)</a:t>
            </a:r>
            <a:endParaRPr lang="he-IL" sz="2000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בחלק 7 : 			הנחיות לניהול התחזוקה וניהול בטיחות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חלק 8 : 			חלק ישראלי יעודי המתייחס לאתר המשחקים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תצוגת שקופית 9">
                <a:extLst>
                  <a:ext uri="{FF2B5EF4-FFF2-40B4-BE49-F238E27FC236}">
                    <a16:creationId xmlns:a16="http://schemas.microsoft.com/office/drawing/2014/main" id="{7EA29156-5251-1A51-92EA-11A57634D5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0460587"/>
                  </p:ext>
                </p:extLst>
              </p:nvPr>
            </p:nvGraphicFramePr>
            <p:xfrm>
              <a:off x="-3283974" y="1264996"/>
              <a:ext cx="3048000" cy="1714500"/>
            </p:xfrm>
            <a:graphic>
              <a:graphicData uri="http://schemas.microsoft.com/office/powerpoint/2016/slidezoom">
                <pslz:sldZm>
                  <pslz:sldZmObj sldId="258" cId="1560490549">
                    <pslz:zmPr id="{2A97E612-D0CF-427B-8A9F-556FE81B702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תצוגת שקופית 9">
                <a:extLst>
                  <a:ext uri="{FF2B5EF4-FFF2-40B4-BE49-F238E27FC236}">
                    <a16:creationId xmlns:a16="http://schemas.microsoft.com/office/drawing/2014/main" id="{7EA29156-5251-1A51-92EA-11A57634D5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83974" y="126499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29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418F-5810-487D-CDF0-C1234673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C4675D-71AD-9A74-BBFD-BA4DEE407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306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10E8B7-FD0A-31A8-BD5A-01DB078A4109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81838B-54B7-0BC1-095A-586D6E13E9BD}"/>
              </a:ext>
            </a:extLst>
          </p:cNvPr>
          <p:cNvSpPr txBox="1">
            <a:spLocks/>
          </p:cNvSpPr>
          <p:nvPr/>
        </p:nvSpPr>
        <p:spPr>
          <a:xfrm>
            <a:off x="6177280" y="895175"/>
            <a:ext cx="525780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he-IL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04FF5F-DD70-D4B7-BB55-578B3CEBFAC7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226E41-2D4A-5E38-E611-657B02C4763A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רפורמת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40D5DF-B6CE-37F7-B439-DC485F5E2F44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6F79-ABED-8501-B8F7-E44322AD225E}"/>
              </a:ext>
            </a:extLst>
          </p:cNvPr>
          <p:cNvSpPr txBox="1"/>
          <p:nvPr/>
        </p:nvSpPr>
        <p:spPr>
          <a:xfrm>
            <a:off x="5327677" y="2242031"/>
            <a:ext cx="6957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002060"/>
                </a:solidFill>
              </a:rPr>
              <a:t>"מה שטוב לאירופה – טוב לישראל"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5DAC9-CC02-36D7-E529-AFD813011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52" y="1310029"/>
            <a:ext cx="4539704" cy="47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665E1-3126-307D-0BD1-6B9AC0BB9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4143C-84C9-8632-8785-2EEEEB0B8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362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54542A-3273-5FDA-919E-BFC25D732F46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85146-5E5C-CEE7-5AE1-EB599AA16A83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03307F-835A-A7BB-D5BD-2EB2417EF3CA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יבוא והתקנה בעידן הרפורמה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FC2CB1-9359-B6E8-45E4-AEB1D8249498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65302-BC51-8230-1039-7B4863C9E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85" y="1433234"/>
            <a:ext cx="11575830" cy="4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6A7A-E4E1-F681-1B19-935F2AB5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D337E-F079-516B-A9C5-DE6A6008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0" y="69850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C9167-A432-B6D4-033C-13F86BBB0C93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36941D-3E48-73A2-9B6E-963B1437EC00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FC3A4F-E618-D822-F62E-404EC0230C28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מה משתנה? מתקני משחקים ת"י 1498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E37F07-97B4-2ECC-5DF0-435D55C19936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CAF1A6DB-0613-911A-7DC9-171E7F242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25620"/>
              </p:ext>
            </p:extLst>
          </p:nvPr>
        </p:nvGraphicFramePr>
        <p:xfrm>
          <a:off x="1276935" y="1722646"/>
          <a:ext cx="9800690" cy="40568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5652">
                  <a:extLst>
                    <a:ext uri="{9D8B030D-6E8A-4147-A177-3AD203B41FA5}">
                      <a16:colId xmlns:a16="http://schemas.microsoft.com/office/drawing/2014/main" val="4090332789"/>
                    </a:ext>
                  </a:extLst>
                </a:gridCol>
                <a:gridCol w="3422519">
                  <a:extLst>
                    <a:ext uri="{9D8B030D-6E8A-4147-A177-3AD203B41FA5}">
                      <a16:colId xmlns:a16="http://schemas.microsoft.com/office/drawing/2014/main" val="2531519925"/>
                    </a:ext>
                  </a:extLst>
                </a:gridCol>
                <a:gridCol w="3422519">
                  <a:extLst>
                    <a:ext uri="{9D8B030D-6E8A-4147-A177-3AD203B41FA5}">
                      <a16:colId xmlns:a16="http://schemas.microsoft.com/office/drawing/2014/main" val="4017943372"/>
                    </a:ext>
                  </a:extLst>
                </a:gridCol>
              </a:tblGrid>
              <a:tr h="726732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קטגוריה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6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ת"י 1498 חלק 7 (מהדורת 2006)</a:t>
                      </a:r>
                      <a:endParaRPr lang="he-IL" sz="16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EN 1176-7:2020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352861780"/>
                  </a:ext>
                </a:extLst>
              </a:tr>
              <a:tr h="240229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תחולת התקן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חל על מתקני משחקים ומשטחי בלימת הולם בלבד.</a:t>
                      </a: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כולל גם פריטים נלווים: שערים, גדרות, ספסלים וצליות.</a:t>
                      </a: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3421699821"/>
                  </a:ext>
                </a:extLst>
              </a:tr>
              <a:tr h="651749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כשירות הבודק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מהנדס/הנדסאי מכונות/אזרחי שהוכשר ע"י מכון התקנים/מעבדה מאושרת .</a:t>
                      </a: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מעבודה מאושרת / בודק בלתי תלוי (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(Competent person</a:t>
                      </a: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; איסור מעורבות בהתקנה או בתיקון.</a:t>
                      </a: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3601937960"/>
                  </a:ext>
                </a:extLst>
              </a:tr>
              <a:tr h="651749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התקנה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התקנה בטוחה לפי הוראות יצרן ללא פירוט מתודולוגי נרחב.</a:t>
                      </a: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חובת בדיקת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 ; Post-Installation</a:t>
                      </a: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עמידה בדין מקומי; שינויים באישור יצרן בלבד.</a:t>
                      </a: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2655130519"/>
                  </a:ext>
                </a:extLst>
              </a:tr>
              <a:tr h="651749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ניהול ותיעוד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דרישה כללית לספר תחזוקה/יומן ותיעוד תאונות.</a:t>
                      </a: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מערכת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Safety Management  </a:t>
                      </a: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 מלאה; רשימת מסמכים מוגדרת לשיפור מתמיד.</a:t>
                      </a: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3758373759"/>
                  </a:ext>
                </a:extLst>
              </a:tr>
              <a:tr h="651749"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20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תחזוקה</a:t>
                      </a:r>
                      <a:endParaRPr lang="he-IL" sz="2000" dirty="0">
                        <a:solidFill>
                          <a:srgbClr val="002060"/>
                        </a:solidFill>
                        <a:effectLst/>
                        <a:latin typeface="Google Sans Text"/>
                      </a:endParaRP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פירוט פעולות שוטפות ומתקנות (הידוק, ניקוי, החלפות).</a:t>
                      </a:r>
                    </a:p>
                  </a:txBody>
                  <a:tcPr marL="57761" marR="57761" marT="77015" marB="77015" anchor="ctr"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400" b="1" dirty="0">
                          <a:solidFill>
                            <a:srgbClr val="002060"/>
                          </a:solidFill>
                          <a:effectLst/>
                          <a:latin typeface="Google Sans Text"/>
                        </a:rPr>
                        <a:t>הפרדה מבנית ברורה בין סוגי תחזוקה; דגש חזק על משטחי בלימה.</a:t>
                      </a:r>
                    </a:p>
                  </a:txBody>
                  <a:tcPr marL="57761" marR="57761" marT="77015" marB="77015" anchor="ctr"/>
                </a:tc>
                <a:extLst>
                  <a:ext uri="{0D108BD9-81ED-4DB2-BD59-A6C34878D82A}">
                    <a16:rowId xmlns:a16="http://schemas.microsoft.com/office/drawing/2014/main" val="350964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2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034D9-7517-CF25-D992-C6B0207B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56680-2199-5E28-6322-98E64832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5" y="40761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2DF3A4-9A47-2E98-BB12-3E6AA7316546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47CFCB-7ED8-4448-42F8-509D17F07DFD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23935D-6F67-B23C-EF0E-62BC0AD1688B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בטיחות מתנפחים פסיבית:  ת"י </a:t>
            </a:r>
            <a:r>
              <a:rPr lang="en-US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 </a:t>
            </a:r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 5378 / </a:t>
            </a:r>
            <a:r>
              <a:rPr lang="en-US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EN 14960 </a:t>
            </a:r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 חלק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782D65-71DE-64FD-92AE-11C6D55C195A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C228B-A863-957A-7D51-6A0466DD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57" y="1379134"/>
            <a:ext cx="4446419" cy="4743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94E32A-EB5B-B64D-B092-BC87FCD31EDB}"/>
              </a:ext>
            </a:extLst>
          </p:cNvPr>
          <p:cNvSpPr txBox="1"/>
          <p:nvPr/>
        </p:nvSpPr>
        <p:spPr>
          <a:xfrm>
            <a:off x="5438588" y="1664208"/>
            <a:ext cx="664905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solidFill>
                  <a:srgbClr val="002060"/>
                </a:solidFill>
              </a:rPr>
              <a:t>	מרחקי בטיחות: 2 מ' נקי מסביב, 3.5 מ' גובה חופשי</a:t>
            </a: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	בלימת נפילה: משטח תואם לגובה הנפילה הקריטי</a:t>
            </a: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	אבטחת המפוח: בתוך מיכל נעול ומגודר, הרחק מהקהל</a:t>
            </a: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r>
              <a:rPr lang="he-IL" sz="2000" dirty="0">
                <a:solidFill>
                  <a:srgbClr val="002060"/>
                </a:solidFill>
              </a:rPr>
              <a:t>	יציבות: עיגון ליסודות בעומק 400 מ"מ לפחות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1DA231-25E6-4083-6F6D-C4D72BAA8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7453" y="1675471"/>
            <a:ext cx="342948" cy="333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5D707-3869-7C41-95EF-523EBB632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579" y="2564026"/>
            <a:ext cx="342948" cy="333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46D16-5BAF-2237-0DF9-B45B2076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885">
            <a:off x="11439501" y="3527962"/>
            <a:ext cx="342948" cy="333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A26B0C-FA1A-A3C3-8D14-E512B3FA7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7453" y="4430224"/>
            <a:ext cx="342948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6A4B6-14B5-BF5A-14EA-41AD4613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330E6-BD48-6E87-10D6-9A9B4B616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120" y="-53628"/>
            <a:ext cx="12192000" cy="6858000"/>
          </a:xfrm>
          <a:prstGeom prst="rect">
            <a:avLst/>
          </a:prstGeom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04C722-29CE-759F-DF78-854079A98569}"/>
              </a:ext>
            </a:extLst>
          </p:cNvPr>
          <p:cNvSpPr/>
          <p:nvPr/>
        </p:nvSpPr>
        <p:spPr>
          <a:xfrm>
            <a:off x="432734" y="6285388"/>
            <a:ext cx="593124" cy="5189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C050DF-08AF-EE22-7A32-E7B9B254AABE}"/>
              </a:ext>
            </a:extLst>
          </p:cNvPr>
          <p:cNvSpPr txBox="1">
            <a:spLocks/>
          </p:cNvSpPr>
          <p:nvPr/>
        </p:nvSpPr>
        <p:spPr>
          <a:xfrm>
            <a:off x="4786030" y="895175"/>
            <a:ext cx="6649050" cy="116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he-IL" b="1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D5DBC9-DBA5-1536-0267-38C8D0EF76EB}"/>
              </a:ext>
            </a:extLst>
          </p:cNvPr>
          <p:cNvSpPr txBox="1">
            <a:spLocks/>
          </p:cNvSpPr>
          <p:nvPr/>
        </p:nvSpPr>
        <p:spPr>
          <a:xfrm>
            <a:off x="6420852" y="1964724"/>
            <a:ext cx="5257800" cy="119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257644-0E47-9771-0A80-9797A7742AF4}"/>
              </a:ext>
            </a:extLst>
          </p:cNvPr>
          <p:cNvSpPr txBox="1">
            <a:spLocks/>
          </p:cNvSpPr>
          <p:nvPr/>
        </p:nvSpPr>
        <p:spPr>
          <a:xfrm>
            <a:off x="1732548" y="202020"/>
            <a:ext cx="6284401" cy="62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spc="-150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מתקני משחקים מתנפחים – תפעול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A87868-F2B1-1B44-F5BA-1F8625CA8A58}"/>
              </a:ext>
            </a:extLst>
          </p:cNvPr>
          <p:cNvSpPr txBox="1">
            <a:spLocks/>
          </p:cNvSpPr>
          <p:nvPr/>
        </p:nvSpPr>
        <p:spPr>
          <a:xfrm>
            <a:off x="2771475" y="6671104"/>
            <a:ext cx="6649050" cy="22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900" dirty="0">
                <a:solidFill>
                  <a:schemeClr val="bg1">
                    <a:lumMod val="85000"/>
                  </a:schemeClr>
                </a:solidFill>
                <a:latin typeface="Arial Hebrew" pitchFamily="2" charset="-79"/>
                <a:cs typeface="Arial Hebrew" pitchFamily="2" charset="-79"/>
              </a:rPr>
              <a:t>כנס בטיחות מתקני משחקים 2026 - מכון התקנים הישראלי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F420E1C-D43D-0278-E51C-D5BA66F868B2}"/>
              </a:ext>
            </a:extLst>
          </p:cNvPr>
          <p:cNvSpPr txBox="1"/>
          <p:nvPr/>
        </p:nvSpPr>
        <p:spPr>
          <a:xfrm>
            <a:off x="513348" y="1234441"/>
            <a:ext cx="10496028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2000" b="1" u="sng" dirty="0">
              <a:solidFill>
                <a:srgbClr val="002060"/>
              </a:solidFill>
            </a:endParaRPr>
          </a:p>
          <a:p>
            <a:pPr algn="r" rtl="1"/>
            <a:endParaRPr lang="he-IL" sz="2000" b="1" u="sng" dirty="0">
              <a:solidFill>
                <a:srgbClr val="002060"/>
              </a:solidFill>
            </a:endParaRPr>
          </a:p>
          <a:p>
            <a:pPr algn="r" rtl="1"/>
            <a:endParaRPr lang="he-IL" sz="2000" b="1" u="sng" dirty="0">
              <a:solidFill>
                <a:srgbClr val="002060"/>
              </a:solidFill>
            </a:endParaRPr>
          </a:p>
          <a:p>
            <a:pPr algn="r" rtl="1"/>
            <a:r>
              <a:rPr lang="he-IL" sz="2000" b="1" u="sng" dirty="0">
                <a:solidFill>
                  <a:srgbClr val="002060"/>
                </a:solidFill>
              </a:rPr>
              <a:t>ניהול סיכונים ותפעול (אחריות בעל האתר)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בדיקות שגרתיות:</a:t>
            </a:r>
            <a:r>
              <a:rPr lang="he-IL" sz="2000" dirty="0">
                <a:solidFill>
                  <a:srgbClr val="002060"/>
                </a:solidFill>
              </a:rPr>
              <a:t> באחריות בעל האתר לבצע בדיקה חזותית לפני כל סבב שימוש (תקינות הבד, לחץ האוויר ושלמות גדרות).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206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ניהול עומסים:</a:t>
            </a:r>
            <a:r>
              <a:rPr lang="he-IL" sz="2000" dirty="0">
                <a:solidFill>
                  <a:srgbClr val="002060"/>
                </a:solidFill>
              </a:rPr>
              <a:t> ניטור מספר המשתמשים המקסימלי, חריגה מכך היא באחריות בעל האתר.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206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שילוט : </a:t>
            </a:r>
            <a:r>
              <a:rPr lang="he-IL" sz="2000" dirty="0">
                <a:solidFill>
                  <a:srgbClr val="002060"/>
                </a:solidFill>
              </a:rPr>
              <a:t>חובה להציב שלטים ברורים – כמות משתמשים מקסימלית, איסור של סלטות, איסור משחק פרוע, איסור נעילת נעליים או הכנסת חפצים חדים, ושהמשטח עשוי להיות חלק ועוד.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206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מדיניות השבתה:</a:t>
            </a:r>
            <a:r>
              <a:rPr lang="he-IL" sz="2000" dirty="0">
                <a:solidFill>
                  <a:srgbClr val="002060"/>
                </a:solidFill>
              </a:rPr>
              <a:t> במקרה של תקלה – השבתה מיידית עד תיקון מוסמך . </a:t>
            </a:r>
          </a:p>
        </p:txBody>
      </p:sp>
    </p:spTree>
    <p:extLst>
      <p:ext uri="{BB962C8B-B14F-4D97-AF65-F5344CB8AC3E}">
        <p14:creationId xmlns:p14="http://schemas.microsoft.com/office/powerpoint/2010/main" val="278593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827</Words>
  <Application>Microsoft Office PowerPoint</Application>
  <PresentationFormat>Widescreen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Arial Hebrew</vt:lpstr>
      <vt:lpstr>Calibri</vt:lpstr>
      <vt:lpstr>Calibri Light</vt:lpstr>
      <vt:lpstr>Google Sans Text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תמר שוסטר</dc:creator>
  <cp:lastModifiedBy>ורד אורן</cp:lastModifiedBy>
  <cp:revision>47</cp:revision>
  <dcterms:created xsi:type="dcterms:W3CDTF">2018-02-13T18:54:52Z</dcterms:created>
  <dcterms:modified xsi:type="dcterms:W3CDTF">2026-05-10T11:14:08Z</dcterms:modified>
</cp:coreProperties>
</file>