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262" r:id="rId3"/>
    <p:sldId id="258" r:id="rId4"/>
    <p:sldId id="261" r:id="rId5"/>
    <p:sldId id="260"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5"/>
    <p:restoredTop sz="94658"/>
  </p:normalViewPr>
  <p:slideViewPr>
    <p:cSldViewPr snapToGrid="0" snapToObjects="1">
      <p:cViewPr varScale="1">
        <p:scale>
          <a:sx n="75" d="100"/>
          <a:sy n="75" d="100"/>
        </p:scale>
        <p:origin x="869"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7280D-ECE6-894D-8FC9-28945F8AC5AE}" type="datetimeFigureOut">
              <a:rPr lang="en-US" smtClean="0"/>
              <a:t>5/10/2026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59C4C-540D-FF46-B00D-07618071F682}" type="slidenum">
              <a:rPr lang="en-US" smtClean="0"/>
              <a:t>‹#›</a:t>
            </a:fld>
            <a:endParaRPr lang="en-US"/>
          </a:p>
        </p:txBody>
      </p:sp>
    </p:spTree>
    <p:extLst>
      <p:ext uri="{BB962C8B-B14F-4D97-AF65-F5344CB8AC3E}">
        <p14:creationId xmlns:p14="http://schemas.microsoft.com/office/powerpoint/2010/main" val="393964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D59C4C-540D-FF46-B00D-07618071F6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87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A0290-C8E9-31C0-FF01-270D11B4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6D2C4-8A7E-20A5-14B3-9F5D0A2BCE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78922-FB62-E5C8-F52E-3F6303144DDC}"/>
              </a:ext>
            </a:extLst>
          </p:cNvPr>
          <p:cNvSpPr>
            <a:spLocks noGrp="1"/>
          </p:cNvSpPr>
          <p:nvPr>
            <p:ph type="body" idx="1"/>
          </p:nvPr>
        </p:nvSpPr>
        <p:spPr/>
        <p:txBody>
          <a:bodyPr/>
          <a:lstStyle/>
          <a:p>
            <a:pPr marL="0" algn="r" defTabSz="914400" rtl="1" eaLnBrk="1" latinLnBrk="0" hangingPunct="1"/>
            <a:r>
              <a:rPr lang="he-IL" dirty="0"/>
              <a:t>חלק 1: פתיחה</a:t>
            </a:r>
          </a:p>
          <a:p>
            <a:pPr marL="0" algn="r" defTabSz="914400" rtl="1" eaLnBrk="1" latinLnBrk="0" hangingPunct="1"/>
            <a:r>
              <a:rPr lang="he-IL" dirty="0"/>
              <a:t>בוקר טוב לכולם. אני שמח לראות פה את הקהל המגוון הזה – מנהלי מחלקות שפ"ע ואנשי תחזוקה מהשטח, נציגי מעבדות נוספות שבאו ללמוד, ועמיתינו ממשרד הכלכלה. אנחנו נפגשים היום ביום עיון לתחזוקה, ואני רוצה לדבר אתכם על אחד הטרנדים שתופסים תאוצה ב 5 שנים האחרונות: </a:t>
            </a:r>
          </a:p>
          <a:p>
            <a:pPr marL="0" algn="r" defTabSz="914400" rtl="1" eaLnBrk="1" latinLnBrk="0" hangingPunct="1"/>
            <a:r>
              <a:rPr lang="he-IL" dirty="0"/>
              <a:t>חצר המשחקים הטבעית. המגמה הזו, שהתחילה באירופה ובצפון אמריקה, הגיעה לישראל ואנחנו מתחילים לראות את זה צץ בינתיים בעיקר במוסדות חינוך ,  אבל בקרוב  זה יתפשט כנראה גם לשטחים ציבוריים – פתאום במקום מתקני פלסטיק צבעוניים יש גבעות דשא, גזעי עץ מפותלים, סלעים, ולפעמים גם נחל מים זורמים. ההורים אוהבים את זה, אדריכלי הנוף מתלהבים מזה. ואת האמת,  אני מאוד אוהב את זה  גם מבחינת נראות וגם מבחינת היתרונות והיכולות שזה מפתח אצל הילדים.</a:t>
            </a:r>
          </a:p>
          <a:p>
            <a:pPr marL="0" algn="r" defTabSz="914400" rtl="1" eaLnBrk="1" latinLnBrk="0" hangingPunct="1"/>
            <a:r>
              <a:rPr lang="he-IL" dirty="0"/>
              <a:t>השיח על חצרות טבעיות מתחיל בדרך כלל ממקום רגשי וערכי; הורים רוצים שהילדים ייגעו באדמה, אדריכלי נוף שואפים ליצור סביבה הרמונית שאינה נראית כמו "בית חרושת למשחקים", והרשויות רוצות להפגין קיימות וחיבור לטבע  . </a:t>
            </a:r>
          </a:p>
          <a:p>
            <a:pPr marL="0" algn="r" defTabSz="914400" rtl="1" eaLnBrk="1" latinLnBrk="0" hangingPunct="1"/>
            <a:r>
              <a:rPr lang="he-IL" dirty="0"/>
              <a:t>המחקרים בעולם אכן תומכים בזה: חשיפה לטבע מפחיתה מתח, משפרת את הריכוז, ואפילו נמצאה כבעלת השפעה על ילדים עם הפרעות קשב וריכוז. </a:t>
            </a:r>
          </a:p>
          <a:p>
            <a:pPr marL="0" algn="r" defTabSz="914400" rtl="1" eaLnBrk="1" latinLnBrk="0" hangingPunct="1"/>
            <a:r>
              <a:rPr lang="he-IL" dirty="0"/>
              <a:t>אבל כמי שמגיע ממכון התקנים, התפקיד שלי היום הוא לא רק להחמיא לאסתטיקה המרהיבה של העץ והאבן, אלא להניח על השולחן את המורכבות המקצועית, את מלכודות התקציב ואת האחריות המשפטית שמונחת על הכתפיים שלכם ברגע שהחלטתם לוותר על הפלסטיק והמתכת לטובת הטבע. </a:t>
            </a:r>
          </a:p>
          <a:p>
            <a:pPr marL="0" algn="r" defTabSz="914400" rtl="1" eaLnBrk="1" latinLnBrk="0" hangingPunct="1"/>
            <a:r>
              <a:rPr lang="he-IL" dirty="0"/>
              <a:t>המונח "טבעי" הפך בשנים האחרונות למעין מילת קסם שמשמשת לעיתים כעלה תאנה לעקיפת דרישות תקן 1498.  </a:t>
            </a:r>
            <a:br>
              <a:rPr lang="he-IL" dirty="0"/>
            </a:br>
            <a:r>
              <a:rPr lang="he-IL" dirty="0"/>
              <a:t>ואני מדבר על חברות שמוכרות לבתי ספר  ורשויות  מוצרים "טבעיים" מעץ  בטענה שבגלל שזה טבעי זה לא דורש בדיקת לעמידה בדרישות התקן .  אי הבנה עלול להפיל אתכם לבור תקציבי עמוק, ואפילו יותר גרוע – לבור משפטי שאף אחד מכם לא רוצה להיות בו.</a:t>
            </a:r>
          </a:p>
          <a:p>
            <a:pPr marL="0" algn="r" defTabSz="914400" rtl="1" eaLnBrk="1" latinLnBrk="0" hangingPunct="1"/>
            <a:r>
              <a:rPr lang="he-IL" dirty="0"/>
              <a:t> </a:t>
            </a:r>
          </a:p>
          <a:p>
            <a:pPr marL="0" algn="r" defTabSz="914400" rtl="1" eaLnBrk="1" latinLnBrk="0" hangingPunct="1"/>
            <a:endParaRPr lang="en-US" dirty="0"/>
          </a:p>
        </p:txBody>
      </p:sp>
      <p:sp>
        <p:nvSpPr>
          <p:cNvPr id="4" name="Slide Number Placeholder 3">
            <a:extLst>
              <a:ext uri="{FF2B5EF4-FFF2-40B4-BE49-F238E27FC236}">
                <a16:creationId xmlns:a16="http://schemas.microsoft.com/office/drawing/2014/main" id="{7D973F79-D718-6D78-066D-86E83BDF2515}"/>
              </a:ext>
            </a:extLst>
          </p:cNvPr>
          <p:cNvSpPr>
            <a:spLocks noGrp="1"/>
          </p:cNvSpPr>
          <p:nvPr>
            <p:ph type="sldNum" sz="quarter" idx="10"/>
          </p:nvPr>
        </p:nvSpPr>
        <p:spPr/>
        <p:txBody>
          <a:bodyPr/>
          <a:lstStyle/>
          <a:p>
            <a:fld id="{7AD59C4C-540D-FF46-B00D-07618071F682}" type="slidenum">
              <a:rPr lang="en-US" smtClean="0"/>
              <a:t>2</a:t>
            </a:fld>
            <a:endParaRPr lang="en-US"/>
          </a:p>
        </p:txBody>
      </p:sp>
    </p:spTree>
    <p:extLst>
      <p:ext uri="{BB962C8B-B14F-4D97-AF65-F5344CB8AC3E}">
        <p14:creationId xmlns:p14="http://schemas.microsoft.com/office/powerpoint/2010/main" val="3440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60F85-B012-E5A3-0052-892E09C90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FA622-F857-684E-6DEA-48BFFE38C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710A75-B0A7-222C-3A1C-05AA47297042}"/>
              </a:ext>
            </a:extLst>
          </p:cNvPr>
          <p:cNvSpPr>
            <a:spLocks noGrp="1"/>
          </p:cNvSpPr>
          <p:nvPr>
            <p:ph type="body" idx="1"/>
          </p:nvPr>
        </p:nvSpPr>
        <p:spPr/>
        <p:txBody>
          <a:bodyPr/>
          <a:lstStyle/>
          <a:p>
            <a:pPr marL="0" algn="r" defTabSz="914400" rtl="1" eaLnBrk="1" latinLnBrk="0" hangingPunct="1"/>
            <a:r>
              <a:rPr lang="he-IL" dirty="0"/>
              <a:t>חלק 2: ההבדל בין חצר טבעית לחצר משחקים טבעית</a:t>
            </a:r>
          </a:p>
          <a:p>
            <a:pPr marL="0" algn="r" defTabSz="914400" rtl="1" eaLnBrk="1" latinLnBrk="0" hangingPunct="1"/>
            <a:r>
              <a:rPr lang="he-IL" dirty="0"/>
              <a:t>בואו נתחיל מהדבר הבסיסי ביותר, ואני רואה שאנשים מתבלבלים בזה כל יום. כדי שנוכל להתקדם, אנחנו חייבים לעשות סדר בהגדרות. יש הבדל, גם משפטי וגם בטיחותי, בין שני מושגים שנשמעים דומים: יש "חצר טבעית", ויש "חצר משחקים טבעית". זאת לא משחק מילים. זה הבסיס לדיון שלנו היום. חצר טבעית היא  שטח ירוק – גינה, שצ"פ, חצר בית ספר עם דשא, עצים, סלעים נופיים וצמחייה אסתטית. היא כפופה לחוקי התכנון והבנייה ולתחזוקת גינון סטנדרטית. אם אין שם מתקני משחק, אם אין שם אלמנט שילדים מטפסים עליו, אם אין שם בולי עץ שאמורים שילדים יקפצו עליהם,  – אז אין שם שום חלות של תקן 1498. </a:t>
            </a:r>
          </a:p>
          <a:p>
            <a:pPr marL="0" algn="r" defTabSz="914400" rtl="1" eaLnBrk="1" latinLnBrk="0" hangingPunct="1"/>
            <a:r>
              <a:rPr lang="he-IL" dirty="0"/>
              <a:t>אבל – מספיק שהוספתם אלמנט אחד שמטרתו היא משחק, משמעות המרחב הזה השתנתה לחלוטין. בול עץ שילדים אמורים לטפס עליו, גבעת עפר שילדים אמורים להתגלגל ממנה או גבעה מלאכותית עם מגלשה מובנית, סלע שמוצב כמתקן קפיצה, נחל זורם שילדים מתעסקים בתוכו, מסלול שיווי משקל מבולי עץ – </a:t>
            </a:r>
          </a:p>
          <a:p>
            <a:pPr marL="0" algn="r" defTabSz="914400" rtl="1" eaLnBrk="1" latinLnBrk="0" hangingPunct="1"/>
            <a:r>
              <a:rPr lang="he-IL" dirty="0"/>
              <a:t>הכנסת אלמנט משחקי אחד, (שתקן 1498 חל עליו) גם אם הוא נראה הכי טבעי בעולם, גם אם המתכנן והאדריכל ייקראו לו "פיסול סביבתי" או "התערבות נופית עדינה", המרחב הזה הופך באופן מיידי, אוטומטי, וחד-משמעי ל"אתר מתקני משחקים" ותקן 1498 חל על האתר הזה ועל כל מה שנמצא בתחומו. </a:t>
            </a:r>
          </a:p>
          <a:p>
            <a:pPr marL="0" algn="r" defTabSz="914400" rtl="1" eaLnBrk="1" latinLnBrk="0" hangingPunct="1"/>
            <a:r>
              <a:rPr lang="he-IL" dirty="0"/>
              <a:t> אין שום פטור שנובע מהעובדה שהחומר הגיע מהיער ולא מהמפעל. זה המסר הראשון, החשוב ביותר, שאני רוצה שתצאו איתו מההרצאה הזאת: טבעי לא פוטר מתקן. שום הסבר נופי או אקולוגי לא משנה את העובדה הזאת.</a:t>
            </a:r>
          </a:p>
          <a:p>
            <a:pPr marL="0" algn="r" defTabSz="914400" rtl="1" eaLnBrk="1" latinLnBrk="0" hangingPunct="1"/>
            <a:endParaRPr lang="en-US" dirty="0"/>
          </a:p>
        </p:txBody>
      </p:sp>
      <p:sp>
        <p:nvSpPr>
          <p:cNvPr id="4" name="Slide Number Placeholder 3">
            <a:extLst>
              <a:ext uri="{FF2B5EF4-FFF2-40B4-BE49-F238E27FC236}">
                <a16:creationId xmlns:a16="http://schemas.microsoft.com/office/drawing/2014/main" id="{418BCA22-D028-350B-11B6-888EFCEA56FA}"/>
              </a:ext>
            </a:extLst>
          </p:cNvPr>
          <p:cNvSpPr>
            <a:spLocks noGrp="1"/>
          </p:cNvSpPr>
          <p:nvPr>
            <p:ph type="sldNum" sz="quarter" idx="10"/>
          </p:nvPr>
        </p:nvSpPr>
        <p:spPr/>
        <p:txBody>
          <a:bodyPr/>
          <a:lstStyle/>
          <a:p>
            <a:fld id="{7AD59C4C-540D-FF46-B00D-07618071F682}" type="slidenum">
              <a:rPr lang="en-US" smtClean="0"/>
              <a:t>3</a:t>
            </a:fld>
            <a:endParaRPr lang="en-US"/>
          </a:p>
        </p:txBody>
      </p:sp>
    </p:spTree>
    <p:extLst>
      <p:ext uri="{BB962C8B-B14F-4D97-AF65-F5344CB8AC3E}">
        <p14:creationId xmlns:p14="http://schemas.microsoft.com/office/powerpoint/2010/main" val="270548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66423-4219-512D-C686-35D8EAC97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B0604-742D-0633-76B5-3F89854B76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663103-2063-41E3-9798-CB2BC0C4DF18}"/>
              </a:ext>
            </a:extLst>
          </p:cNvPr>
          <p:cNvSpPr>
            <a:spLocks noGrp="1"/>
          </p:cNvSpPr>
          <p:nvPr>
            <p:ph type="body" idx="1"/>
          </p:nvPr>
        </p:nvSpPr>
        <p:spPr/>
        <p:txBody>
          <a:bodyPr/>
          <a:lstStyle/>
          <a:p>
            <a:pPr marL="0" algn="r" defTabSz="914400" rtl="1" eaLnBrk="1" latinLnBrk="0" hangingPunct="1"/>
            <a:r>
              <a:rPr lang="he-IL" dirty="0"/>
              <a:t>חלק 3: מה עושים  ? תכנון מקדים </a:t>
            </a:r>
          </a:p>
          <a:p>
            <a:pPr marL="0" algn="r" defTabSz="914400" rtl="1" eaLnBrk="1" latinLnBrk="0" hangingPunct="1"/>
            <a:r>
              <a:rPr lang="he-IL" dirty="0"/>
              <a:t>אני רוצה לשתף אתכם בשני מקרים מהשטח, שבהם בחנו חצרות משחק טבעיות - ושני הסיפורים האלה ממחישים בצורה ברורה עד כמה התכנון המקדים הוא קריטי.</a:t>
            </a:r>
          </a:p>
          <a:p>
            <a:pPr marL="0" algn="r" defTabSz="914400" rtl="1" eaLnBrk="1" latinLnBrk="0" hangingPunct="1"/>
            <a:r>
              <a:rPr lang="he-IL" dirty="0"/>
              <a:t>במקרה הראשון, מדובר בחצר טבעית שהותקנה באופן פרוביזורי, ללא אישורי מכון התקנים. אנחנו הגענו לבחון אותה רק לאחר שנה או שנתיים, כאשר הרשות ביקשה להכניס את האתר לתו תקן.</a:t>
            </a:r>
            <a:br>
              <a:rPr lang="he-IL" dirty="0"/>
            </a:br>
            <a:r>
              <a:rPr lang="he-IL" dirty="0"/>
              <a:t>כבר בבחינה הראשונית בשטח התגלו ליקויים רבים - חלקם חמורים ואף קריטיים: שימוש בחומרים שאינם מיועדים לאותו אלמנט, סכנות של הילכדות אצבעות, ראש וצוואר, היעדר מצע בולם זעזועים מספק, פינות חדות, ושטחי בטיחות שאינם עומדים בדרישות התקן.</a:t>
            </a:r>
            <a:br>
              <a:rPr lang="he-IL" dirty="0"/>
            </a:br>
            <a:r>
              <a:rPr lang="he-IL" dirty="0"/>
              <a:t>התגובה של הרשות הייתה, באופן טבעי, הלם. התעודה שהתקבלה כללה כ־80% עד 90% סעיפים פסולים. בסופו של דבר לא נותרה ברירה - המתקנים פורקו, והתהליך התחיל מחדש, הפעם בצורה מסודרת.</a:t>
            </a:r>
          </a:p>
          <a:p>
            <a:pPr marL="0" algn="r" defTabSz="914400" rtl="1" eaLnBrk="1" latinLnBrk="0" hangingPunct="1"/>
            <a:r>
              <a:rPr lang="he-IL" dirty="0"/>
              <a:t>לעומת זאת, במקרה השני, הסיפור היה שונה לחלוטין. כאן בוצע תכנון מקדים כבר מהשלבים הראשונים. החברה המתקינה עבדה איתנו בשיתוף פעולה - הגענו יחד לשטח, בחנו את התנאים, הבנו אילו מתקנים מתוכננים להשתלב בו, ונתנו דגשים מקצועיים בנושאים כמו טופוגרפיה, צמחייה, זוויות שיפוע של גבעות, נגישות ועוד.</a:t>
            </a:r>
            <a:br>
              <a:rPr lang="he-IL" dirty="0"/>
            </a:br>
            <a:r>
              <a:rPr lang="he-IL" dirty="0"/>
              <a:t>בהמשך, החברה פיתחה תיקי מוצר ואבות-טיפוס למתקנים הטבעיים, ורק לאחר שעמדו בדרישות התקן - המשיכה לפיתוח המלא של השטח בהתאם לתכנון.</a:t>
            </a:r>
          </a:p>
          <a:p>
            <a:pPr marL="0" algn="r" defTabSz="914400" rtl="1" eaLnBrk="1" latinLnBrk="0" hangingPunct="1"/>
            <a:r>
              <a:rPr lang="he-IL" dirty="0"/>
              <a:t>והתוצאה מדברת בעד עצמה: חצר משחקים טבעית, בטוחה וללא ליקויים. מרחב שמשלב גבעות, מתקני עץ טבעיים, גשרים, נחל, אבנים ובולי עץ - אתר משחקים הרמוני, מזמין, ובעיקר כזה שעומד בכל הדרישות.</a:t>
            </a:r>
          </a:p>
          <a:p>
            <a:pPr marL="0" algn="r" defTabSz="914400" rtl="1" eaLnBrk="1" latinLnBrk="0" hangingPunct="1"/>
            <a:r>
              <a:rPr lang="he-IL" dirty="0"/>
              <a:t>המסר הוא פשוט: תכנון מקדים הוא לא שלב טכני - הוא ההבדל בין כישלון יקר לבין הצלחה שלמה.</a:t>
            </a:r>
          </a:p>
          <a:p>
            <a:pPr marL="0" algn="r" defTabSz="914400" rtl="1" eaLnBrk="1" latinLnBrk="0" hangingPunct="1"/>
            <a:endParaRPr lang="en-US" dirty="0"/>
          </a:p>
        </p:txBody>
      </p:sp>
      <p:sp>
        <p:nvSpPr>
          <p:cNvPr id="4" name="Slide Number Placeholder 3">
            <a:extLst>
              <a:ext uri="{FF2B5EF4-FFF2-40B4-BE49-F238E27FC236}">
                <a16:creationId xmlns:a16="http://schemas.microsoft.com/office/drawing/2014/main" id="{A6C750A9-C736-C04E-D353-087E90750A6F}"/>
              </a:ext>
            </a:extLst>
          </p:cNvPr>
          <p:cNvSpPr>
            <a:spLocks noGrp="1"/>
          </p:cNvSpPr>
          <p:nvPr>
            <p:ph type="sldNum" sz="quarter" idx="10"/>
          </p:nvPr>
        </p:nvSpPr>
        <p:spPr/>
        <p:txBody>
          <a:bodyPr/>
          <a:lstStyle/>
          <a:p>
            <a:fld id="{7AD59C4C-540D-FF46-B00D-07618071F682}" type="slidenum">
              <a:rPr lang="en-US" smtClean="0"/>
              <a:t>4</a:t>
            </a:fld>
            <a:endParaRPr lang="en-US"/>
          </a:p>
        </p:txBody>
      </p:sp>
    </p:spTree>
    <p:extLst>
      <p:ext uri="{BB962C8B-B14F-4D97-AF65-F5344CB8AC3E}">
        <p14:creationId xmlns:p14="http://schemas.microsoft.com/office/powerpoint/2010/main" val="328401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DB5BE-BBDB-1902-843A-23608EFE86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095F3-6878-77AA-5446-D6BE6AA94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0DEF3D-29E4-D5AC-274E-045236BFC922}"/>
              </a:ext>
            </a:extLst>
          </p:cNvPr>
          <p:cNvSpPr>
            <a:spLocks noGrp="1"/>
          </p:cNvSpPr>
          <p:nvPr>
            <p:ph type="body" idx="1"/>
          </p:nvPr>
        </p:nvSpPr>
        <p:spPr/>
        <p:txBody>
          <a:bodyPr/>
          <a:lstStyle/>
          <a:p>
            <a:pPr marL="0" algn="r" defTabSz="914400" rtl="1" eaLnBrk="1" latinLnBrk="0" hangingPunct="1"/>
            <a:r>
              <a:rPr lang="he-IL" dirty="0"/>
              <a:t>חלק 4: ניפוץ מיתוס התחזוקה ומשטחי הבלימה</a:t>
            </a:r>
          </a:p>
          <a:p>
            <a:pPr marL="0" algn="r" defTabSz="914400" rtl="1" eaLnBrk="1" latinLnBrk="0" hangingPunct="1"/>
            <a:r>
              <a:rPr lang="he-IL" dirty="0"/>
              <a:t>עכשיו אני רוצה לעבור לאחד הנושאים החשובים ביותר - ואולי גם המוטעים ביותר - בעולם של חצרות משחק טבעיות: ניפוץ מיתוס התחזוקה.</a:t>
            </a:r>
          </a:p>
          <a:p>
            <a:pPr marL="0" algn="r" defTabSz="914400" rtl="1" eaLnBrk="1" latinLnBrk="0" hangingPunct="1"/>
            <a:r>
              <a:rPr lang="he-IL" dirty="0"/>
              <a:t>קיימת תפיסה רווחת שלפיה חצר טבעית היא זולה יותר לתחזוקה, או אפילו “מתחזקת את עצמה”, מתוך מחשבה שהיא חלק מהאקו-סיסטם הטבעי. יש גם מי שסבור שאם לא רוכשים מתקני משחק יקרים אלא משתמשים בבולי עץ, אבנים ואלמנטים טבעיים - העלויות בהכרח נמוכות יותר.</a:t>
            </a:r>
            <a:br>
              <a:rPr lang="he-IL" dirty="0"/>
            </a:br>
            <a:r>
              <a:rPr lang="he-IL" dirty="0"/>
              <a:t>אבל חשוב לומר בצורה ברורה: זו לא רק טעות - זו אי-הבנה שעלולה להיות מסוכנת.</a:t>
            </a:r>
          </a:p>
          <a:p>
            <a:pPr marL="0" algn="r" defTabSz="914400" rtl="1" eaLnBrk="1" latinLnBrk="0" hangingPunct="1"/>
            <a:r>
              <a:rPr lang="he-IL" dirty="0"/>
              <a:t>המציאות בשטח שונה לחלוטין, ולעיתים אף הפוכה. בפועל, עלות התחזוקה השוטפת של חצר משחקים טבעית גבוהה משמעותית בהשוואה לאתר מתקנים קלאסי. כאשר מסתכלים קדימה, לטווח של חמש עד עשר שנים, העלות הכוללת יכולה להיות גבוהה בכ־20% עד 40%.</a:t>
            </a:r>
          </a:p>
          <a:p>
            <a:pPr marL="0" algn="r" defTabSz="914400" rtl="1" eaLnBrk="1" latinLnBrk="0" hangingPunct="1"/>
            <a:r>
              <a:rPr lang="he-IL" dirty="0"/>
              <a:t>בואו ניכנס קצת יותר לעומק, ונבין למה.</a:t>
            </a:r>
          </a:p>
          <a:p>
            <a:pPr marL="0" algn="r" defTabSz="914400" rtl="1" eaLnBrk="1" latinLnBrk="0" hangingPunct="1"/>
            <a:r>
              <a:rPr lang="he-IL" dirty="0"/>
              <a:t>באתר מתקני משחקים קלאסי, עיקר התחזוקה מתמקד במתקנים עצמם - תיקון שברים, החלפת חלקים, טיפול בהצללות ובכיסויי קרקע.</a:t>
            </a:r>
            <a:br>
              <a:rPr lang="he-IL" dirty="0"/>
            </a:br>
            <a:r>
              <a:rPr lang="he-IL" dirty="0"/>
              <a:t>לעומת זאת, בחצר משחקים טבעית נדרשת תחזוקה כפולה: גם של המתקנים וגם של הסביבה החיה עצמה - כלומר, פני השטח.</a:t>
            </a:r>
          </a:p>
          <a:p>
            <a:pPr marL="0" algn="r" defTabSz="914400" rtl="1" eaLnBrk="1" latinLnBrk="0" hangingPunct="1"/>
            <a:r>
              <a:rPr lang="he-IL" dirty="0"/>
              <a:t>וזה אומר הרבה יותר פעולות והרבה יותר אחריות: החלפה של צמחייה שלא נקלטה או התייבשה, יישום תכנית גיזום קבועה ושוטפת, תפעול של מערכת השקיה חכמה שמותאמת לכל סוג צמח כדי לאפשר לו להתפתח בצורה תקינה, החלפת דשא כאשר הוא נשחק או מתייבש, ביצוע סקרי עצים תקופתיים, וטיפול בגבעות - כולל שיטוח, הוספת חול ושימור יציבות.</a:t>
            </a:r>
          </a:p>
          <a:p>
            <a:pPr marL="0" algn="r" defTabSz="914400" rtl="1" eaLnBrk="1" latinLnBrk="0" hangingPunct="1"/>
            <a:r>
              <a:rPr lang="he-IL" dirty="0"/>
              <a:t>צריך להבין: חצר טבעית היא מערכת חיה ודינמית. היא משתנה כל הזמן - עם עונות השנה, עם השימוש של הילדים, ועם תנאי הסביבה.</a:t>
            </a:r>
            <a:br>
              <a:rPr lang="he-IL" dirty="0"/>
            </a:br>
            <a:r>
              <a:rPr lang="he-IL" dirty="0"/>
              <a:t>ולכן, התחזוקה בה נדרשת להיות לא רק תדירה יותר, אלא גם מדויקת ואיכותית יותר. וכל זה - בנוסף, ולא במקום, התחזוקה הרגולטורית הנדרשת למתקני המשחק עצמם.</a:t>
            </a:r>
          </a:p>
          <a:p>
            <a:pPr marL="0" algn="r" defTabSz="914400" rtl="1" eaLnBrk="1" latinLnBrk="0" hangingPunct="1"/>
            <a:r>
              <a:rPr lang="he-IL" dirty="0"/>
              <a:t>המסר כאן ברור: חצר טבעית היא לא פתרון “פשוט יותר” - אלא פתרון עשיר יותר, שדורש אחריות, תכנון ותחזוקה ברמה גבוהה יותר.</a:t>
            </a:r>
          </a:p>
          <a:p>
            <a:pPr marL="0" algn="r" defTabSz="914400" rtl="1" eaLnBrk="1" latinLnBrk="0" hangingPunct="1"/>
            <a:endParaRPr lang="en-US" dirty="0"/>
          </a:p>
        </p:txBody>
      </p:sp>
      <p:sp>
        <p:nvSpPr>
          <p:cNvPr id="4" name="Slide Number Placeholder 3">
            <a:extLst>
              <a:ext uri="{FF2B5EF4-FFF2-40B4-BE49-F238E27FC236}">
                <a16:creationId xmlns:a16="http://schemas.microsoft.com/office/drawing/2014/main" id="{6E9BCBB6-64E4-42F4-082F-6B4E89E3C88B}"/>
              </a:ext>
            </a:extLst>
          </p:cNvPr>
          <p:cNvSpPr>
            <a:spLocks noGrp="1"/>
          </p:cNvSpPr>
          <p:nvPr>
            <p:ph type="sldNum" sz="quarter" idx="10"/>
          </p:nvPr>
        </p:nvSpPr>
        <p:spPr/>
        <p:txBody>
          <a:bodyPr/>
          <a:lstStyle/>
          <a:p>
            <a:fld id="{7AD59C4C-540D-FF46-B00D-07618071F682}" type="slidenum">
              <a:rPr lang="en-US" smtClean="0"/>
              <a:t>5</a:t>
            </a:fld>
            <a:endParaRPr lang="en-US"/>
          </a:p>
        </p:txBody>
      </p:sp>
    </p:spTree>
    <p:extLst>
      <p:ext uri="{BB962C8B-B14F-4D97-AF65-F5344CB8AC3E}">
        <p14:creationId xmlns:p14="http://schemas.microsoft.com/office/powerpoint/2010/main" val="228204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A6239-A021-A92E-93C8-176F566C33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2466D-CBAC-C5DB-59D2-257AF4B10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8F0E5-FF48-8E33-8608-70177BC970F5}"/>
              </a:ext>
            </a:extLst>
          </p:cNvPr>
          <p:cNvSpPr>
            <a:spLocks noGrp="1"/>
          </p:cNvSpPr>
          <p:nvPr>
            <p:ph type="body" idx="1"/>
          </p:nvPr>
        </p:nvSpPr>
        <p:spPr/>
        <p:txBody>
          <a:bodyPr/>
          <a:lstStyle/>
          <a:p>
            <a:pPr marL="0" algn="r" defTabSz="914400" rtl="1" eaLnBrk="1" latinLnBrk="0" hangingPunct="1"/>
            <a:r>
              <a:rPr lang="he-IL" dirty="0"/>
              <a:t>חלק 5: צמחייה, גבעות ומקורות מים</a:t>
            </a:r>
          </a:p>
          <a:p>
            <a:pPr marL="0" algn="r" defTabSz="914400" rtl="1" eaLnBrk="1" latinLnBrk="0" hangingPunct="1"/>
            <a:r>
              <a:rPr lang="he-IL" dirty="0"/>
              <a:t>חצר משחקים טבעית מלאה בצמחייה - וחשוב להבין: זהו מרחב חי, דינמי ומתפתח.</a:t>
            </a:r>
            <a:br>
              <a:rPr lang="he-IL" dirty="0"/>
            </a:br>
            <a:r>
              <a:rPr lang="he-IL" dirty="0"/>
              <a:t>ולכן, נדרש ליווי מקצועי קבוע של אגרונום - לא בדיקה חד-פעמית, אלא גורם מקצועי שמלווה את האתר לאורך זמן.</a:t>
            </a:r>
          </a:p>
          <a:p>
            <a:pPr marL="0" algn="r" defTabSz="914400" rtl="1" eaLnBrk="1" latinLnBrk="0" hangingPunct="1"/>
            <a:r>
              <a:rPr lang="he-IL" dirty="0"/>
              <a:t>האגרונום מבצע סקר עצים שנתי, ובודק היבטים קריטיים לבטיחות: ענפים יבשים שעלולים ליפול, ענפים שצומחים לתוך מסלולי תנועה של ילדים - למשל באזורי מגלשות או נדנדות - וכן שורשים שעולים מעל פני הקרקע ויוצרים מכשולי מעידה בתוך משטחי הבטיחות.</a:t>
            </a:r>
            <a:br>
              <a:rPr lang="he-IL" dirty="0"/>
            </a:br>
            <a:r>
              <a:rPr lang="he-IL" dirty="0"/>
              <a:t>בנוסף, הוא מוודא שאין באתר צמחייה רעילה, קוצנית או אלרגנית.</a:t>
            </a:r>
          </a:p>
          <a:p>
            <a:pPr marL="0" algn="r" defTabSz="914400" rtl="1" eaLnBrk="1" latinLnBrk="0" hangingPunct="1"/>
            <a:r>
              <a:rPr lang="he-IL" dirty="0"/>
              <a:t>חשוב להכיר גם דוגמאות מהשטח: עצי שקמה, למשל, מפתחים מערכות שורשים אגרסיביות שעלולות להרוס משטחים. עצי פיקוס בנימיני מפילים פירות שיוצרים משטח חלקלק ומסוכן.</a:t>
            </a:r>
            <a:br>
              <a:rPr lang="he-IL" dirty="0"/>
            </a:br>
            <a:r>
              <a:rPr lang="he-IL" dirty="0"/>
              <a:t>אגרונום מקצועי לא רק מאתר את הסיכונים - אלא גם מספק אישור בכתב, שצריך להיות חלק בלתי נפרד מתעודת הבדיקה השנתית של חצר טבעית.</a:t>
            </a:r>
          </a:p>
          <a:p>
            <a:pPr marL="0" algn="r" defTabSz="914400" rtl="1" eaLnBrk="1" latinLnBrk="0" hangingPunct="1"/>
            <a:r>
              <a:rPr lang="he-IL" dirty="0"/>
              <a:t>נעבור לגבעות.</a:t>
            </a:r>
          </a:p>
          <a:p>
            <a:pPr marL="0" algn="r" defTabSz="914400" rtl="1" eaLnBrk="1" latinLnBrk="0" hangingPunct="1"/>
            <a:r>
              <a:rPr lang="he-IL" dirty="0"/>
              <a:t>לפי תקן 1498 חלק 8, גבעה בגובה של עד שני מטרים, עם שיפוע העולה על חמישה-עשר אחוז, נחשבת למתקן משולב לכל דבר - גם אם מדובר בגבעה מכוסה דשא בלבד.</a:t>
            </a:r>
            <a:br>
              <a:rPr lang="he-IL" dirty="0"/>
            </a:br>
            <a:r>
              <a:rPr lang="he-IL" dirty="0"/>
              <a:t>השיפוע המקסימלי המותר באתרי משחק הוא שלושים אחוז, ויש להקפיד על כך בתכנון ובביצוע.</a:t>
            </a:r>
          </a:p>
          <a:p>
            <a:pPr marL="0" algn="r" defTabSz="914400" rtl="1" eaLnBrk="1" latinLnBrk="0" hangingPunct="1"/>
            <a:r>
              <a:rPr lang="he-IL" dirty="0"/>
              <a:t>נקודה חשובה נוספת: בחורף, גבעות חשופות לתהליכי סחף קרקע. הסחף הזה עלול לחשוף יסודות של מתקני משחק, ובכך להפוך אתר שקיבל אישור - לאתר פסול.</a:t>
            </a:r>
            <a:br>
              <a:rPr lang="he-IL" dirty="0"/>
            </a:br>
            <a:r>
              <a:rPr lang="he-IL" dirty="0"/>
              <a:t>ולכן, הנושא הזה מחייב התייחסות שוטפת, כולל במסגרת הבדיקות החודשיות, ולא רק בבדיקה השנתית.</a:t>
            </a:r>
          </a:p>
          <a:p>
            <a:pPr marL="0" algn="r" defTabSz="914400" rtl="1" eaLnBrk="1" latinLnBrk="0" hangingPunct="1"/>
            <a:r>
              <a:rPr lang="he-IL" dirty="0"/>
              <a:t>ועכשיו לנושא שמקבל יותר ויותר תשומת לב - מים.</a:t>
            </a:r>
            <a:br>
              <a:rPr lang="he-IL" dirty="0"/>
            </a:br>
            <a:r>
              <a:rPr lang="he-IL" dirty="0"/>
              <a:t>יותר ויותר אתרים משלבים נחלים, בורות מים ומשאבות. אין ספק - ילדים נמשכים לזה, זה חווייתי וזה מוסיף עניין.</a:t>
            </a:r>
            <a:br>
              <a:rPr lang="he-IL" dirty="0"/>
            </a:br>
            <a:r>
              <a:rPr lang="he-IL" dirty="0"/>
              <a:t>אבל מים, ללא תפעול נכון, הם מקור לסיכון.</a:t>
            </a:r>
          </a:p>
          <a:p>
            <a:pPr marL="0" algn="r" defTabSz="914400" rtl="1" eaLnBrk="1" latinLnBrk="0" hangingPunct="1"/>
            <a:r>
              <a:rPr lang="he-IL" dirty="0"/>
              <a:t>מערכת ניקוז שלא מתפקדת כראוי עלולה ליצור שלוליות מסוכנות, שעלולות להוות סכנת טביעה. בנוסף, הצטברות מים מובילה להיווצרות אצות - ואלה גורמות למשטחים חלקים ומסוכנים להחלקה.</a:t>
            </a:r>
            <a:br>
              <a:rPr lang="he-IL" dirty="0"/>
            </a:br>
            <a:r>
              <a:rPr lang="he-IL" dirty="0"/>
              <a:t>ואפילו לא נגענו עדיין בדרישות של משרד הבריאות - מים עומדים, יתושים והשלכות תברואתיות נוספות.</a:t>
            </a:r>
          </a:p>
          <a:p>
            <a:pPr marL="0" algn="r" defTabSz="914400" rtl="1" eaLnBrk="1" latinLnBrk="0" hangingPunct="1"/>
            <a:r>
              <a:rPr lang="he-IL" dirty="0"/>
              <a:t>לכן, במקרים כאלה, ההמלצה היא ברורה: להעדיף מערכות פשוטות, עם ספיקת מים נמוכה - כמו ברזייה.</a:t>
            </a:r>
            <a:br>
              <a:rPr lang="he-IL" dirty="0"/>
            </a:br>
            <a:r>
              <a:rPr lang="he-IL" dirty="0"/>
              <a:t>הברז צריך להיות מסוג לחיצה, עם הפסקה אוטומטית.</a:t>
            </a:r>
            <a:br>
              <a:rPr lang="he-IL" dirty="0"/>
            </a:br>
            <a:r>
              <a:rPr lang="he-IL" dirty="0"/>
              <a:t>גובה הנחל, אם קיים, צריך להיות נמוך מאוד, והחומרים צריכים להיות לא מחליקים - במיוחד בשילוב עם מים.</a:t>
            </a:r>
          </a:p>
          <a:p>
            <a:pPr marL="0" algn="r" defTabSz="914400" rtl="1" eaLnBrk="1" latinLnBrk="0" hangingPunct="1"/>
            <a:r>
              <a:rPr lang="he-IL" dirty="0"/>
              <a:t> בחצר טבעית, כמו שראינו — כל אלמנט מוסיף ערך, אבל גם דורש אחריות.</a:t>
            </a:r>
          </a:p>
          <a:p>
            <a:pPr marL="0" algn="r" defTabSz="914400" rtl="1" eaLnBrk="1" latinLnBrk="0" hangingPunct="1"/>
            <a:endParaRPr lang="en-US" dirty="0"/>
          </a:p>
        </p:txBody>
      </p:sp>
      <p:sp>
        <p:nvSpPr>
          <p:cNvPr id="4" name="Slide Number Placeholder 3">
            <a:extLst>
              <a:ext uri="{FF2B5EF4-FFF2-40B4-BE49-F238E27FC236}">
                <a16:creationId xmlns:a16="http://schemas.microsoft.com/office/drawing/2014/main" id="{A4ADC834-45C9-BE6D-275C-50D2B1F20BA3}"/>
              </a:ext>
            </a:extLst>
          </p:cNvPr>
          <p:cNvSpPr>
            <a:spLocks noGrp="1"/>
          </p:cNvSpPr>
          <p:nvPr>
            <p:ph type="sldNum" sz="quarter" idx="10"/>
          </p:nvPr>
        </p:nvSpPr>
        <p:spPr/>
        <p:txBody>
          <a:bodyPr/>
          <a:lstStyle/>
          <a:p>
            <a:fld id="{7AD59C4C-540D-FF46-B00D-07618071F682}" type="slidenum">
              <a:rPr lang="en-US" smtClean="0"/>
              <a:t>6</a:t>
            </a:fld>
            <a:endParaRPr lang="en-US"/>
          </a:p>
        </p:txBody>
      </p:sp>
    </p:spTree>
    <p:extLst>
      <p:ext uri="{BB962C8B-B14F-4D97-AF65-F5344CB8AC3E}">
        <p14:creationId xmlns:p14="http://schemas.microsoft.com/office/powerpoint/2010/main" val="299802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53084-EED7-0892-3501-082FB6121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C65BD-73A3-7986-991D-72F2DF1A1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36CED0-27B9-0A0F-1C31-0A623467A295}"/>
              </a:ext>
            </a:extLst>
          </p:cNvPr>
          <p:cNvSpPr>
            <a:spLocks noGrp="1"/>
          </p:cNvSpPr>
          <p:nvPr>
            <p:ph type="body" idx="1"/>
          </p:nvPr>
        </p:nvSpPr>
        <p:spPr/>
        <p:txBody>
          <a:bodyPr/>
          <a:lstStyle/>
          <a:p>
            <a:pPr marL="0" algn="r" defTabSz="914400" rtl="1" eaLnBrk="1" latinLnBrk="0" hangingPunct="1"/>
            <a:r>
              <a:rPr lang="he-IL" dirty="0"/>
              <a:t>חלק 6: נגישות</a:t>
            </a:r>
          </a:p>
          <a:p>
            <a:pPr marL="0" algn="r" defTabSz="914400" rtl="1" eaLnBrk="1" latinLnBrk="0" hangingPunct="1"/>
            <a:r>
              <a:rPr lang="he-IL" dirty="0"/>
              <a:t>חשוב מאוד לשים לב לנקודה הבאה - והיא לעיתים קרובות לא מקבלת את המשקל הראוי לה:</a:t>
            </a:r>
            <a:br>
              <a:rPr lang="he-IL" dirty="0"/>
            </a:br>
            <a:r>
              <a:rPr lang="he-IL" dirty="0"/>
              <a:t>ברגע שיש באתר מתקני משחק, גם אם מדובר בחצר משחקים טבעית - חלות עליו באופן מלא דרישות הנגישות לפי התקן הישראלי. ההגדרה "חצר טבעית" אינה פוטרת מאחריות, ואינה מהווה חריג לדרישות החוק.</a:t>
            </a:r>
          </a:p>
          <a:p>
            <a:pPr marL="0" algn="r" defTabSz="914400" rtl="1" eaLnBrk="1" latinLnBrk="0" hangingPunct="1"/>
            <a:r>
              <a:rPr lang="he-IL" dirty="0"/>
              <a:t>המשמעות היא ברורה: התקן מחייב יצירת דרך נגישה אל המתקנים עצמם. לא מספיק שהמרחב יהיה פתוח או "טבעי" באופיו - הוא חייב להיות נגיש בפועל לכלל האוכלוסייה, כולל אנשים עם מוגבלויות.</a:t>
            </a:r>
          </a:p>
          <a:p>
            <a:pPr marL="0" algn="r" defTabSz="914400" rtl="1" eaLnBrk="1" latinLnBrk="0" hangingPunct="1"/>
            <a:r>
              <a:rPr lang="he-IL" dirty="0"/>
              <a:t>לכן, כבר בשלבי התכנון הראשוניים, יש לשלב שבילים נגישים שמובילים עד למתקנים. הפתרונות יכולים לכלול, למשל, שבילי גומי יצוק או דקים מעץ, בהתאם לאופי האתר - אך העיקרון הוא אחד: נגישות מלאה, רציפה ובטוחה.</a:t>
            </a:r>
          </a:p>
          <a:p>
            <a:pPr marL="0" algn="r" defTabSz="914400" rtl="1" eaLnBrk="1" latinLnBrk="0" hangingPunct="1"/>
            <a:r>
              <a:rPr lang="he-IL" dirty="0"/>
              <a:t>מעבר להיותה דרישה תקנית וחוקית, נגישות היא גם אמירה ערכית. היא מאפשרת לכל ילד וילדה, לכל משפחה, לקחת חלק במרחב המשחק - בלי חסמים ובלי הבדלה.</a:t>
            </a:r>
          </a:p>
          <a:p>
            <a:pPr marL="0" algn="r" defTabSz="914400" rtl="1" eaLnBrk="1" latinLnBrk="0" hangingPunct="1"/>
            <a:r>
              <a:rPr lang="he-IL" dirty="0"/>
              <a:t>ובנוסף לכל אלה, יש כאן גם היבט פרקטי חשוב: עמידה בדרישות הנגישות מהווה הגנה משמעותית מפני חשיפה משפטית, כולל תביעות ייצוגיות על אפליה.</a:t>
            </a:r>
          </a:p>
          <a:p>
            <a:pPr marL="0" algn="r" defTabSz="914400" rtl="1" eaLnBrk="1" latinLnBrk="0" hangingPunct="1"/>
            <a:r>
              <a:rPr lang="he-IL" dirty="0"/>
              <a:t>המסר הוא חד וברור: נגישות אינה תוספת - היא חלק בלתי נפרד מהתכנון, מהביצוע ומהאחריות הכוללת של כל אתר משחקים, גם - ואולי במיוחד - כשמדובר בחצר טבעית.</a:t>
            </a:r>
          </a:p>
          <a:p>
            <a:pPr marL="0" algn="r" defTabSz="914400" rtl="1" eaLnBrk="1" latinLnBrk="0" hangingPunct="1"/>
            <a:endParaRPr lang="en-US" dirty="0"/>
          </a:p>
        </p:txBody>
      </p:sp>
      <p:sp>
        <p:nvSpPr>
          <p:cNvPr id="4" name="Slide Number Placeholder 3">
            <a:extLst>
              <a:ext uri="{FF2B5EF4-FFF2-40B4-BE49-F238E27FC236}">
                <a16:creationId xmlns:a16="http://schemas.microsoft.com/office/drawing/2014/main" id="{C456C15D-16A4-D685-1B4D-29FDDFB368CE}"/>
              </a:ext>
            </a:extLst>
          </p:cNvPr>
          <p:cNvSpPr>
            <a:spLocks noGrp="1"/>
          </p:cNvSpPr>
          <p:nvPr>
            <p:ph type="sldNum" sz="quarter" idx="10"/>
          </p:nvPr>
        </p:nvSpPr>
        <p:spPr/>
        <p:txBody>
          <a:bodyPr/>
          <a:lstStyle/>
          <a:p>
            <a:fld id="{7AD59C4C-540D-FF46-B00D-07618071F682}" type="slidenum">
              <a:rPr lang="en-US" smtClean="0"/>
              <a:t>7</a:t>
            </a:fld>
            <a:endParaRPr lang="en-US"/>
          </a:p>
        </p:txBody>
      </p:sp>
    </p:spTree>
    <p:extLst>
      <p:ext uri="{BB962C8B-B14F-4D97-AF65-F5344CB8AC3E}">
        <p14:creationId xmlns:p14="http://schemas.microsoft.com/office/powerpoint/2010/main" val="3043945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1BD18-DC60-A32E-F381-3D98A421D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1D169-D847-4B6D-412B-D3029062DA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B7902-0F7C-26C2-9624-D732B58A3F84}"/>
              </a:ext>
            </a:extLst>
          </p:cNvPr>
          <p:cNvSpPr>
            <a:spLocks noGrp="1"/>
          </p:cNvSpPr>
          <p:nvPr>
            <p:ph type="body" idx="1"/>
          </p:nvPr>
        </p:nvSpPr>
        <p:spPr/>
        <p:txBody>
          <a:bodyPr/>
          <a:lstStyle/>
          <a:p>
            <a:pPr marL="0" algn="r" defTabSz="914400" rtl="1" eaLnBrk="1" latinLnBrk="0" hangingPunct="1"/>
            <a:r>
              <a:rPr lang="he-IL" dirty="0"/>
              <a:t>חלק 7: סיכום והמלצות פרקטיות</a:t>
            </a:r>
          </a:p>
          <a:p>
            <a:pPr marL="0" algn="r" defTabSz="914400" rtl="1" eaLnBrk="1" latinLnBrk="0" hangingPunct="1"/>
            <a:r>
              <a:rPr lang="he-IL" dirty="0"/>
              <a:t>לסיכום, חצר משחקים טבעית היא הזדמנות יוצאת דופן - לייצר מרחב עשיר, חווייתי ומשמעותי לילדים, כזה שמחבר אותם לטבע ומעודד סקרנות, תנועה ודמיון.</a:t>
            </a:r>
            <a:br>
              <a:rPr lang="he-IL" dirty="0"/>
            </a:br>
            <a:r>
              <a:rPr lang="he-IL" dirty="0"/>
              <a:t>אבל יחד עם ההזדמנות הזו,  באה האחריות . זה מחייב אותנו לחשוב אחרת, לתכנן מראש, ולפעול מתוך אחריות מקצועית מלאה.</a:t>
            </a:r>
          </a:p>
          <a:p>
            <a:pPr marL="0" algn="r" defTabSz="914400" rtl="1" eaLnBrk="1" latinLnBrk="0" hangingPunct="1"/>
            <a:r>
              <a:rPr lang="he-IL" dirty="0"/>
              <a:t>ראינו שתכנון מקדים נכון הוא הבסיס להצלחה, ושבלעדיו המחיר עלול להיות כבד. </a:t>
            </a:r>
            <a:br>
              <a:rPr lang="he-IL" dirty="0"/>
            </a:br>
            <a:r>
              <a:rPr lang="he-IL" dirty="0"/>
              <a:t>הבנו שתחזוקה היא לא מיתוס - אלא מרכיב מרכזי, מורכב ולעיתים גם יקר.</a:t>
            </a:r>
            <a:br>
              <a:rPr lang="he-IL" dirty="0"/>
            </a:br>
            <a:r>
              <a:rPr lang="he-IL" dirty="0"/>
              <a:t>ראינו שצמחייה, גבעות ומים דורשים בקרה מקצועית שוטפת, </a:t>
            </a:r>
            <a:br>
              <a:rPr lang="he-IL" dirty="0"/>
            </a:br>
            <a:r>
              <a:rPr lang="he-IL" dirty="0"/>
              <a:t>ושנגישות היא לא בחירה או המלצה - אלא חובה חוקית וערכית כאחד.</a:t>
            </a:r>
          </a:p>
          <a:p>
            <a:pPr marL="0" algn="r" defTabSz="914400" rtl="1" eaLnBrk="1" latinLnBrk="0" hangingPunct="1"/>
            <a:r>
              <a:rPr lang="he-IL" dirty="0"/>
              <a:t>הבחירה בחצר טבעית איננה קיצור דרך - היא דרך איכותית יותר, עשירה יותר, אך גם מורכבת יותר, ודורשת מחויבות גבוהה לאורך זמן.</a:t>
            </a:r>
            <a:br>
              <a:rPr lang="he-IL" dirty="0"/>
            </a:br>
            <a:r>
              <a:rPr lang="he-IL" dirty="0"/>
              <a:t>וכשזה נעשה נכון - התוצאה היא מרחב בטוח, נגיש, חי ונושם, שמשרת את הילדים לאורך שנים רבות.</a:t>
            </a:r>
          </a:p>
          <a:p>
            <a:pPr marL="0" algn="r" defTabSz="914400" rtl="1" eaLnBrk="1" latinLnBrk="0" hangingPunct="1"/>
            <a:r>
              <a:rPr lang="he-IL" dirty="0"/>
              <a:t>הטבע הוא אולי מגרש המשחקים הטוב ביותר שילדים יכולים לקבל. הוא מזמן חוויות שאין להן תחליף.</a:t>
            </a:r>
            <a:br>
              <a:rPr lang="he-IL" dirty="0"/>
            </a:br>
            <a:r>
              <a:rPr lang="he-IL" dirty="0"/>
              <a:t>אבל התפקיד שלנו הוא לוודא שהמרחב הזה לא יהפוך למלכודת - אלא יישאר מקום בטוח, מתוכנן ומבוקר.</a:t>
            </a:r>
          </a:p>
          <a:p>
            <a:pPr marL="0" algn="r" defTabSz="914400" rtl="1" eaLnBrk="1" latinLnBrk="0" hangingPunct="1"/>
            <a:r>
              <a:rPr lang="he-IL" dirty="0"/>
              <a:t>ולכן, הנה סיכום ההמלצות המרכזיות:</a:t>
            </a:r>
          </a:p>
          <a:p>
            <a:pPr marL="0" algn="r" defTabSz="914400" rtl="1" eaLnBrk="1" latinLnBrk="0" hangingPunct="1"/>
            <a:r>
              <a:rPr lang="he-IL" dirty="0"/>
              <a:t>אל תאמינו לספקים בעיניים עצומות: דרשו אישורים בכתב על כל מתקן, תיקי מוצר מלאים ואישור אבטיפוס. אל תעבירו תשלום סופי ללא אישור התאמה לתקן ממעבדה מאושרת. </a:t>
            </a:r>
          </a:p>
          <a:p>
            <a:pPr marL="0" algn="r" defTabSz="914400" rtl="1" eaLnBrk="1" latinLnBrk="0" hangingPunct="1"/>
            <a:r>
              <a:rPr lang="he-IL" dirty="0"/>
              <a:t>תתקצבו את התחזוקה מראש: הוסיפו 30%–50% לתקציב התחזוקה השנתי מעבר לאתר רגיל. </a:t>
            </a:r>
          </a:p>
          <a:p>
            <a:pPr marL="0" algn="r" defTabSz="914400" rtl="1" eaLnBrk="1" latinLnBrk="0" hangingPunct="1"/>
            <a:r>
              <a:rPr lang="he-IL" dirty="0"/>
              <a:t>ערבו את מכון התקנים כבר בתכנון: זה אולי נשמע כמו עלות נוספת, אבל בפועל ייתכן וזה ירשום לכם חיסכון בהרבה דברים  שנמצאו מבעוד מועד.ועלות ההשקעה קטנה ביחס לתיקון ליקויים  לאחר גמר הפרוייקט.  </a:t>
            </a:r>
          </a:p>
          <a:p>
            <a:pPr marL="0" algn="r" defTabSz="914400" rtl="1" eaLnBrk="1" latinLnBrk="0" hangingPunct="1"/>
            <a:r>
              <a:rPr lang="he-IL" dirty="0"/>
              <a:t> </a:t>
            </a:r>
          </a:p>
          <a:p>
            <a:pPr marL="0" algn="r" defTabSz="914400" rtl="1" eaLnBrk="1" latinLnBrk="0" hangingPunct="1"/>
            <a:r>
              <a:rPr lang="he-IL" dirty="0"/>
              <a:t>תבנו חכם, תתחזקו חכם - ובעיקר, תשמרו על הילדים שלנו.</a:t>
            </a:r>
          </a:p>
          <a:p>
            <a:pPr marL="0" algn="r" defTabSz="914400" rtl="1" eaLnBrk="1" latinLnBrk="0" hangingPunct="1"/>
            <a:r>
              <a:rPr lang="he-IL" dirty="0"/>
              <a:t>תודה רבה לכולכם</a:t>
            </a:r>
          </a:p>
          <a:p>
            <a:pPr marL="0" algn="r" defTabSz="914400" rtl="1" eaLnBrk="1" latinLnBrk="0" hangingPunct="1"/>
            <a:endParaRPr lang="en-US" dirty="0"/>
          </a:p>
        </p:txBody>
      </p:sp>
      <p:sp>
        <p:nvSpPr>
          <p:cNvPr id="4" name="Slide Number Placeholder 3">
            <a:extLst>
              <a:ext uri="{FF2B5EF4-FFF2-40B4-BE49-F238E27FC236}">
                <a16:creationId xmlns:a16="http://schemas.microsoft.com/office/drawing/2014/main" id="{AF4F2198-4E88-E426-2B4A-39B16217CC52}"/>
              </a:ext>
            </a:extLst>
          </p:cNvPr>
          <p:cNvSpPr>
            <a:spLocks noGrp="1"/>
          </p:cNvSpPr>
          <p:nvPr>
            <p:ph type="sldNum" sz="quarter" idx="10"/>
          </p:nvPr>
        </p:nvSpPr>
        <p:spPr/>
        <p:txBody>
          <a:bodyPr/>
          <a:lstStyle/>
          <a:p>
            <a:fld id="{7AD59C4C-540D-FF46-B00D-07618071F682}" type="slidenum">
              <a:rPr lang="en-US" smtClean="0"/>
              <a:t>8</a:t>
            </a:fld>
            <a:endParaRPr lang="en-US"/>
          </a:p>
        </p:txBody>
      </p:sp>
    </p:spTree>
    <p:extLst>
      <p:ext uri="{BB962C8B-B14F-4D97-AF65-F5344CB8AC3E}">
        <p14:creationId xmlns:p14="http://schemas.microsoft.com/office/powerpoint/2010/main" val="1974314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CEB93-5876-D34F-9274-7BF793819A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A79AF0-102F-DC48-B0C6-4439B8BB99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2D07C8-827B-B74B-B545-B29D43DCCE24}"/>
              </a:ext>
            </a:extLst>
          </p:cNvPr>
          <p:cNvSpPr>
            <a:spLocks noGrp="1"/>
          </p:cNvSpPr>
          <p:nvPr>
            <p:ph type="dt" sz="half" idx="10"/>
          </p:nvPr>
        </p:nvSpPr>
        <p:spPr/>
        <p:txBody>
          <a:bodyPr/>
          <a:lstStyle/>
          <a:p>
            <a:fld id="{EDB77B3C-8EB5-164C-89F0-CFD56F7B41CA}" type="datetimeFigureOut">
              <a:rPr lang="en-US" smtClean="0"/>
              <a:t>5/10/2026</a:t>
            </a:fld>
            <a:endParaRPr lang="en-US"/>
          </a:p>
        </p:txBody>
      </p:sp>
      <p:sp>
        <p:nvSpPr>
          <p:cNvPr id="5" name="Footer Placeholder 4">
            <a:extLst>
              <a:ext uri="{FF2B5EF4-FFF2-40B4-BE49-F238E27FC236}">
                <a16:creationId xmlns:a16="http://schemas.microsoft.com/office/drawing/2014/main" id="{9920FB79-3AD2-1046-92A3-EDF5BA5A3C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7D77F-E61F-EA48-85FA-18D8FCA95A50}"/>
              </a:ext>
            </a:extLst>
          </p:cNvPr>
          <p:cNvSpPr>
            <a:spLocks noGrp="1"/>
          </p:cNvSpPr>
          <p:nvPr>
            <p:ph type="sldNum" sz="quarter" idx="12"/>
          </p:nvPr>
        </p:nvSpPr>
        <p:spPr/>
        <p:txBody>
          <a:bodyPr/>
          <a:lstStyle/>
          <a:p>
            <a:fld id="{A77DD288-42A3-B846-A23A-B690E300CD9C}" type="slidenum">
              <a:rPr lang="en-US" smtClean="0"/>
              <a:t>‹#›</a:t>
            </a:fld>
            <a:endParaRPr lang="en-US"/>
          </a:p>
        </p:txBody>
      </p:sp>
    </p:spTree>
    <p:extLst>
      <p:ext uri="{BB962C8B-B14F-4D97-AF65-F5344CB8AC3E}">
        <p14:creationId xmlns:p14="http://schemas.microsoft.com/office/powerpoint/2010/main" val="144472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2347-1AA6-444B-AC7F-E6AC36726C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76664-661E-F64D-B541-C472BBBA40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CFE64-951F-6449-8299-549CAC098F9A}"/>
              </a:ext>
            </a:extLst>
          </p:cNvPr>
          <p:cNvSpPr>
            <a:spLocks noGrp="1"/>
          </p:cNvSpPr>
          <p:nvPr>
            <p:ph type="dt" sz="half" idx="10"/>
          </p:nvPr>
        </p:nvSpPr>
        <p:spPr/>
        <p:txBody>
          <a:bodyPr/>
          <a:lstStyle/>
          <a:p>
            <a:fld id="{EDB77B3C-8EB5-164C-89F0-CFD56F7B41CA}" type="datetimeFigureOut">
              <a:rPr lang="en-US" smtClean="0"/>
              <a:t>5/10/2026</a:t>
            </a:fld>
            <a:endParaRPr lang="en-US"/>
          </a:p>
        </p:txBody>
      </p:sp>
      <p:sp>
        <p:nvSpPr>
          <p:cNvPr id="5" name="Footer Placeholder 4">
            <a:extLst>
              <a:ext uri="{FF2B5EF4-FFF2-40B4-BE49-F238E27FC236}">
                <a16:creationId xmlns:a16="http://schemas.microsoft.com/office/drawing/2014/main" id="{9DA86CBC-1622-1749-B50E-195457FE7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1D5C7-D773-EF47-857B-4D62EB9DAF0E}"/>
              </a:ext>
            </a:extLst>
          </p:cNvPr>
          <p:cNvSpPr>
            <a:spLocks noGrp="1"/>
          </p:cNvSpPr>
          <p:nvPr>
            <p:ph type="sldNum" sz="quarter" idx="12"/>
          </p:nvPr>
        </p:nvSpPr>
        <p:spPr/>
        <p:txBody>
          <a:bodyPr/>
          <a:lstStyle/>
          <a:p>
            <a:fld id="{A77DD288-42A3-B846-A23A-B690E300CD9C}" type="slidenum">
              <a:rPr lang="en-US" smtClean="0"/>
              <a:t>‹#›</a:t>
            </a:fld>
            <a:endParaRPr lang="en-US"/>
          </a:p>
        </p:txBody>
      </p:sp>
    </p:spTree>
    <p:extLst>
      <p:ext uri="{BB962C8B-B14F-4D97-AF65-F5344CB8AC3E}">
        <p14:creationId xmlns:p14="http://schemas.microsoft.com/office/powerpoint/2010/main" val="385317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D2C699-6CA7-614D-AB08-987FA2BA7C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760017-06DC-D24F-89D9-12839B8740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12487-3BB6-5A43-B9A4-7142397F86B0}"/>
              </a:ext>
            </a:extLst>
          </p:cNvPr>
          <p:cNvSpPr>
            <a:spLocks noGrp="1"/>
          </p:cNvSpPr>
          <p:nvPr>
            <p:ph type="dt" sz="half" idx="10"/>
          </p:nvPr>
        </p:nvSpPr>
        <p:spPr/>
        <p:txBody>
          <a:bodyPr/>
          <a:lstStyle/>
          <a:p>
            <a:fld id="{EDB77B3C-8EB5-164C-89F0-CFD56F7B41CA}" type="datetimeFigureOut">
              <a:rPr lang="en-US" smtClean="0"/>
              <a:t>5/10/2026</a:t>
            </a:fld>
            <a:endParaRPr lang="en-US"/>
          </a:p>
        </p:txBody>
      </p:sp>
      <p:sp>
        <p:nvSpPr>
          <p:cNvPr id="5" name="Footer Placeholder 4">
            <a:extLst>
              <a:ext uri="{FF2B5EF4-FFF2-40B4-BE49-F238E27FC236}">
                <a16:creationId xmlns:a16="http://schemas.microsoft.com/office/drawing/2014/main" id="{53FB07C3-8456-3844-A565-E4FE3295E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11DD6-8FB7-5943-963D-32BAF27B0EB5}"/>
              </a:ext>
            </a:extLst>
          </p:cNvPr>
          <p:cNvSpPr>
            <a:spLocks noGrp="1"/>
          </p:cNvSpPr>
          <p:nvPr>
            <p:ph type="sldNum" sz="quarter" idx="12"/>
          </p:nvPr>
        </p:nvSpPr>
        <p:spPr/>
        <p:txBody>
          <a:bodyPr/>
          <a:lstStyle/>
          <a:p>
            <a:fld id="{A77DD288-42A3-B846-A23A-B690E300CD9C}" type="slidenum">
              <a:rPr lang="en-US" smtClean="0"/>
              <a:t>‹#›</a:t>
            </a:fld>
            <a:endParaRPr lang="en-US"/>
          </a:p>
        </p:txBody>
      </p:sp>
    </p:spTree>
    <p:extLst>
      <p:ext uri="{BB962C8B-B14F-4D97-AF65-F5344CB8AC3E}">
        <p14:creationId xmlns:p14="http://schemas.microsoft.com/office/powerpoint/2010/main" val="159368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CB82-64C8-8E49-A430-8F335F1B34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042B44-D6CA-8946-A238-C7C521DF08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C3624-0091-1944-A0B5-1AC78AA2BDDE}"/>
              </a:ext>
            </a:extLst>
          </p:cNvPr>
          <p:cNvSpPr>
            <a:spLocks noGrp="1"/>
          </p:cNvSpPr>
          <p:nvPr>
            <p:ph type="dt" sz="half" idx="10"/>
          </p:nvPr>
        </p:nvSpPr>
        <p:spPr/>
        <p:txBody>
          <a:bodyPr/>
          <a:lstStyle/>
          <a:p>
            <a:fld id="{EDB77B3C-8EB5-164C-89F0-CFD56F7B41CA}" type="datetimeFigureOut">
              <a:rPr lang="en-US" smtClean="0"/>
              <a:t>5/10/2026</a:t>
            </a:fld>
            <a:endParaRPr lang="en-US"/>
          </a:p>
        </p:txBody>
      </p:sp>
      <p:sp>
        <p:nvSpPr>
          <p:cNvPr id="5" name="Footer Placeholder 4">
            <a:extLst>
              <a:ext uri="{FF2B5EF4-FFF2-40B4-BE49-F238E27FC236}">
                <a16:creationId xmlns:a16="http://schemas.microsoft.com/office/drawing/2014/main" id="{D0DC39E5-297C-144D-B1E1-74BB1DB20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AE406-7F0E-2E43-A3D3-020B437A0342}"/>
              </a:ext>
            </a:extLst>
          </p:cNvPr>
          <p:cNvSpPr>
            <a:spLocks noGrp="1"/>
          </p:cNvSpPr>
          <p:nvPr>
            <p:ph type="sldNum" sz="quarter" idx="12"/>
          </p:nvPr>
        </p:nvSpPr>
        <p:spPr/>
        <p:txBody>
          <a:bodyPr/>
          <a:lstStyle/>
          <a:p>
            <a:fld id="{A77DD288-42A3-B846-A23A-B690E300CD9C}" type="slidenum">
              <a:rPr lang="en-US" smtClean="0"/>
              <a:t>‹#›</a:t>
            </a:fld>
            <a:endParaRPr lang="en-US"/>
          </a:p>
        </p:txBody>
      </p:sp>
    </p:spTree>
    <p:extLst>
      <p:ext uri="{BB962C8B-B14F-4D97-AF65-F5344CB8AC3E}">
        <p14:creationId xmlns:p14="http://schemas.microsoft.com/office/powerpoint/2010/main" val="269043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01FB3-0DB6-5249-A422-62E1DEECA1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15FD75-75CE-4F45-BB8D-5DA09C5DEB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B7EEA5-A257-FB43-96DE-F9CE3C2607E7}"/>
              </a:ext>
            </a:extLst>
          </p:cNvPr>
          <p:cNvSpPr>
            <a:spLocks noGrp="1"/>
          </p:cNvSpPr>
          <p:nvPr>
            <p:ph type="dt" sz="half" idx="10"/>
          </p:nvPr>
        </p:nvSpPr>
        <p:spPr/>
        <p:txBody>
          <a:bodyPr/>
          <a:lstStyle/>
          <a:p>
            <a:fld id="{EDB77B3C-8EB5-164C-89F0-CFD56F7B41CA}" type="datetimeFigureOut">
              <a:rPr lang="en-US" smtClean="0"/>
              <a:t>5/10/2026</a:t>
            </a:fld>
            <a:endParaRPr lang="en-US"/>
          </a:p>
        </p:txBody>
      </p:sp>
      <p:sp>
        <p:nvSpPr>
          <p:cNvPr id="5" name="Footer Placeholder 4">
            <a:extLst>
              <a:ext uri="{FF2B5EF4-FFF2-40B4-BE49-F238E27FC236}">
                <a16:creationId xmlns:a16="http://schemas.microsoft.com/office/drawing/2014/main" id="{E244F4FA-6430-1740-BB40-20E3D83EC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0CA1C-4334-8749-9C9C-9459EB69B865}"/>
              </a:ext>
            </a:extLst>
          </p:cNvPr>
          <p:cNvSpPr>
            <a:spLocks noGrp="1"/>
          </p:cNvSpPr>
          <p:nvPr>
            <p:ph type="sldNum" sz="quarter" idx="12"/>
          </p:nvPr>
        </p:nvSpPr>
        <p:spPr/>
        <p:txBody>
          <a:bodyPr/>
          <a:lstStyle/>
          <a:p>
            <a:fld id="{A77DD288-42A3-B846-A23A-B690E300CD9C}" type="slidenum">
              <a:rPr lang="en-US" smtClean="0"/>
              <a:t>‹#›</a:t>
            </a:fld>
            <a:endParaRPr lang="en-US"/>
          </a:p>
        </p:txBody>
      </p:sp>
    </p:spTree>
    <p:extLst>
      <p:ext uri="{BB962C8B-B14F-4D97-AF65-F5344CB8AC3E}">
        <p14:creationId xmlns:p14="http://schemas.microsoft.com/office/powerpoint/2010/main" val="429023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11FBA-2314-0844-81DC-83A2C6812D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BAD9E-6C75-844A-B3BA-27D96B4C8D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5584ED-4603-F84F-975E-23B14EC530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1D63C-AD6B-FD4C-B907-B093133605A0}"/>
              </a:ext>
            </a:extLst>
          </p:cNvPr>
          <p:cNvSpPr>
            <a:spLocks noGrp="1"/>
          </p:cNvSpPr>
          <p:nvPr>
            <p:ph type="dt" sz="half" idx="10"/>
          </p:nvPr>
        </p:nvSpPr>
        <p:spPr/>
        <p:txBody>
          <a:bodyPr/>
          <a:lstStyle/>
          <a:p>
            <a:fld id="{EDB77B3C-8EB5-164C-89F0-CFD56F7B41CA}" type="datetimeFigureOut">
              <a:rPr lang="en-US" smtClean="0"/>
              <a:t>5/10/2026</a:t>
            </a:fld>
            <a:endParaRPr lang="en-US"/>
          </a:p>
        </p:txBody>
      </p:sp>
      <p:sp>
        <p:nvSpPr>
          <p:cNvPr id="6" name="Footer Placeholder 5">
            <a:extLst>
              <a:ext uri="{FF2B5EF4-FFF2-40B4-BE49-F238E27FC236}">
                <a16:creationId xmlns:a16="http://schemas.microsoft.com/office/drawing/2014/main" id="{DCA2F220-94D6-3E40-8B50-CFD30BBF2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F47CF-8435-BB49-AAFF-49BE97BDE47C}"/>
              </a:ext>
            </a:extLst>
          </p:cNvPr>
          <p:cNvSpPr>
            <a:spLocks noGrp="1"/>
          </p:cNvSpPr>
          <p:nvPr>
            <p:ph type="sldNum" sz="quarter" idx="12"/>
          </p:nvPr>
        </p:nvSpPr>
        <p:spPr/>
        <p:txBody>
          <a:bodyPr/>
          <a:lstStyle/>
          <a:p>
            <a:fld id="{A77DD288-42A3-B846-A23A-B690E300CD9C}" type="slidenum">
              <a:rPr lang="en-US" smtClean="0"/>
              <a:t>‹#›</a:t>
            </a:fld>
            <a:endParaRPr lang="en-US"/>
          </a:p>
        </p:txBody>
      </p:sp>
    </p:spTree>
    <p:extLst>
      <p:ext uri="{BB962C8B-B14F-4D97-AF65-F5344CB8AC3E}">
        <p14:creationId xmlns:p14="http://schemas.microsoft.com/office/powerpoint/2010/main" val="308433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2492-4981-1A41-802D-726F3ADCE6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FE33B2-DF07-794E-AF90-CFFE684BEE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B8BA33-B0B7-7141-923C-E203423A497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031C50-59A4-D344-A56E-8474EF91C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2D6205-6EC9-8E44-8111-8610D03212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4129AB-03A0-9E4C-BCBE-77C23E74C88B}"/>
              </a:ext>
            </a:extLst>
          </p:cNvPr>
          <p:cNvSpPr>
            <a:spLocks noGrp="1"/>
          </p:cNvSpPr>
          <p:nvPr>
            <p:ph type="dt" sz="half" idx="10"/>
          </p:nvPr>
        </p:nvSpPr>
        <p:spPr/>
        <p:txBody>
          <a:bodyPr/>
          <a:lstStyle/>
          <a:p>
            <a:fld id="{EDB77B3C-8EB5-164C-89F0-CFD56F7B41CA}" type="datetimeFigureOut">
              <a:rPr lang="en-US" smtClean="0"/>
              <a:t>5/10/2026</a:t>
            </a:fld>
            <a:endParaRPr lang="en-US"/>
          </a:p>
        </p:txBody>
      </p:sp>
      <p:sp>
        <p:nvSpPr>
          <p:cNvPr id="8" name="Footer Placeholder 7">
            <a:extLst>
              <a:ext uri="{FF2B5EF4-FFF2-40B4-BE49-F238E27FC236}">
                <a16:creationId xmlns:a16="http://schemas.microsoft.com/office/drawing/2014/main" id="{0E814F85-612F-BC4C-A8E7-DF418A7D06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8E35F1-66B1-A14E-B3E4-FD0577CC94D3}"/>
              </a:ext>
            </a:extLst>
          </p:cNvPr>
          <p:cNvSpPr>
            <a:spLocks noGrp="1"/>
          </p:cNvSpPr>
          <p:nvPr>
            <p:ph type="sldNum" sz="quarter" idx="12"/>
          </p:nvPr>
        </p:nvSpPr>
        <p:spPr/>
        <p:txBody>
          <a:bodyPr/>
          <a:lstStyle/>
          <a:p>
            <a:fld id="{A77DD288-42A3-B846-A23A-B690E300CD9C}" type="slidenum">
              <a:rPr lang="en-US" smtClean="0"/>
              <a:t>‹#›</a:t>
            </a:fld>
            <a:endParaRPr lang="en-US"/>
          </a:p>
        </p:txBody>
      </p:sp>
    </p:spTree>
    <p:extLst>
      <p:ext uri="{BB962C8B-B14F-4D97-AF65-F5344CB8AC3E}">
        <p14:creationId xmlns:p14="http://schemas.microsoft.com/office/powerpoint/2010/main" val="409017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A429-237C-1E4F-9F65-A0BD628B6C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9809A5-D634-B649-A0AE-D3D214D83332}"/>
              </a:ext>
            </a:extLst>
          </p:cNvPr>
          <p:cNvSpPr>
            <a:spLocks noGrp="1"/>
          </p:cNvSpPr>
          <p:nvPr>
            <p:ph type="dt" sz="half" idx="10"/>
          </p:nvPr>
        </p:nvSpPr>
        <p:spPr/>
        <p:txBody>
          <a:bodyPr/>
          <a:lstStyle/>
          <a:p>
            <a:fld id="{EDB77B3C-8EB5-164C-89F0-CFD56F7B41CA}" type="datetimeFigureOut">
              <a:rPr lang="en-US" smtClean="0"/>
              <a:t>5/10/2026</a:t>
            </a:fld>
            <a:endParaRPr lang="en-US"/>
          </a:p>
        </p:txBody>
      </p:sp>
      <p:sp>
        <p:nvSpPr>
          <p:cNvPr id="4" name="Footer Placeholder 3">
            <a:extLst>
              <a:ext uri="{FF2B5EF4-FFF2-40B4-BE49-F238E27FC236}">
                <a16:creationId xmlns:a16="http://schemas.microsoft.com/office/drawing/2014/main" id="{590DC95F-6D58-F747-9F97-AE1DD1BA13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6AE803-8E17-1B4A-BF14-4160DC673D3A}"/>
              </a:ext>
            </a:extLst>
          </p:cNvPr>
          <p:cNvSpPr>
            <a:spLocks noGrp="1"/>
          </p:cNvSpPr>
          <p:nvPr>
            <p:ph type="sldNum" sz="quarter" idx="12"/>
          </p:nvPr>
        </p:nvSpPr>
        <p:spPr/>
        <p:txBody>
          <a:bodyPr/>
          <a:lstStyle/>
          <a:p>
            <a:fld id="{A77DD288-42A3-B846-A23A-B690E300CD9C}" type="slidenum">
              <a:rPr lang="en-US" smtClean="0"/>
              <a:t>‹#›</a:t>
            </a:fld>
            <a:endParaRPr lang="en-US"/>
          </a:p>
        </p:txBody>
      </p:sp>
    </p:spTree>
    <p:extLst>
      <p:ext uri="{BB962C8B-B14F-4D97-AF65-F5344CB8AC3E}">
        <p14:creationId xmlns:p14="http://schemas.microsoft.com/office/powerpoint/2010/main" val="153970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CB399-1AC1-9243-B973-A784E17332C1}"/>
              </a:ext>
            </a:extLst>
          </p:cNvPr>
          <p:cNvSpPr>
            <a:spLocks noGrp="1"/>
          </p:cNvSpPr>
          <p:nvPr>
            <p:ph type="dt" sz="half" idx="10"/>
          </p:nvPr>
        </p:nvSpPr>
        <p:spPr/>
        <p:txBody>
          <a:bodyPr/>
          <a:lstStyle/>
          <a:p>
            <a:fld id="{EDB77B3C-8EB5-164C-89F0-CFD56F7B41CA}" type="datetimeFigureOut">
              <a:rPr lang="en-US" smtClean="0"/>
              <a:t>5/10/2026</a:t>
            </a:fld>
            <a:endParaRPr lang="en-US"/>
          </a:p>
        </p:txBody>
      </p:sp>
      <p:sp>
        <p:nvSpPr>
          <p:cNvPr id="3" name="Footer Placeholder 2">
            <a:extLst>
              <a:ext uri="{FF2B5EF4-FFF2-40B4-BE49-F238E27FC236}">
                <a16:creationId xmlns:a16="http://schemas.microsoft.com/office/drawing/2014/main" id="{64C85909-5851-F14F-BA32-C24E4C548F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CE9634-99FA-FF4C-A94E-DF9970E4DED8}"/>
              </a:ext>
            </a:extLst>
          </p:cNvPr>
          <p:cNvSpPr>
            <a:spLocks noGrp="1"/>
          </p:cNvSpPr>
          <p:nvPr>
            <p:ph type="sldNum" sz="quarter" idx="12"/>
          </p:nvPr>
        </p:nvSpPr>
        <p:spPr/>
        <p:txBody>
          <a:bodyPr/>
          <a:lstStyle/>
          <a:p>
            <a:fld id="{A77DD288-42A3-B846-A23A-B690E300CD9C}" type="slidenum">
              <a:rPr lang="en-US" smtClean="0"/>
              <a:t>‹#›</a:t>
            </a:fld>
            <a:endParaRPr lang="en-US"/>
          </a:p>
        </p:txBody>
      </p:sp>
    </p:spTree>
    <p:extLst>
      <p:ext uri="{BB962C8B-B14F-4D97-AF65-F5344CB8AC3E}">
        <p14:creationId xmlns:p14="http://schemas.microsoft.com/office/powerpoint/2010/main" val="317480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80DC-C00F-8946-B503-96991F362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6BAC57-CA9C-E947-8DF4-639563C3A6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638FA2-C0A2-F54B-B582-620618A6F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9E5287-F0B8-5F4A-B2CE-7773BF5B43E3}"/>
              </a:ext>
            </a:extLst>
          </p:cNvPr>
          <p:cNvSpPr>
            <a:spLocks noGrp="1"/>
          </p:cNvSpPr>
          <p:nvPr>
            <p:ph type="dt" sz="half" idx="10"/>
          </p:nvPr>
        </p:nvSpPr>
        <p:spPr/>
        <p:txBody>
          <a:bodyPr/>
          <a:lstStyle/>
          <a:p>
            <a:fld id="{EDB77B3C-8EB5-164C-89F0-CFD56F7B41CA}" type="datetimeFigureOut">
              <a:rPr lang="en-US" smtClean="0"/>
              <a:t>5/10/2026</a:t>
            </a:fld>
            <a:endParaRPr lang="en-US"/>
          </a:p>
        </p:txBody>
      </p:sp>
      <p:sp>
        <p:nvSpPr>
          <p:cNvPr id="6" name="Footer Placeholder 5">
            <a:extLst>
              <a:ext uri="{FF2B5EF4-FFF2-40B4-BE49-F238E27FC236}">
                <a16:creationId xmlns:a16="http://schemas.microsoft.com/office/drawing/2014/main" id="{04476C06-8F9B-7743-A3C7-FFFF34702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EE2C8-E8AC-B94D-A86D-7EEE2E7F2F53}"/>
              </a:ext>
            </a:extLst>
          </p:cNvPr>
          <p:cNvSpPr>
            <a:spLocks noGrp="1"/>
          </p:cNvSpPr>
          <p:nvPr>
            <p:ph type="sldNum" sz="quarter" idx="12"/>
          </p:nvPr>
        </p:nvSpPr>
        <p:spPr/>
        <p:txBody>
          <a:bodyPr/>
          <a:lstStyle/>
          <a:p>
            <a:fld id="{A77DD288-42A3-B846-A23A-B690E300CD9C}" type="slidenum">
              <a:rPr lang="en-US" smtClean="0"/>
              <a:t>‹#›</a:t>
            </a:fld>
            <a:endParaRPr lang="en-US"/>
          </a:p>
        </p:txBody>
      </p:sp>
    </p:spTree>
    <p:extLst>
      <p:ext uri="{BB962C8B-B14F-4D97-AF65-F5344CB8AC3E}">
        <p14:creationId xmlns:p14="http://schemas.microsoft.com/office/powerpoint/2010/main" val="368665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B3E0-D251-1043-B7EC-4403EC723D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3BDD12-3990-C541-953B-1694FD7668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22C703-DE8F-0048-A639-F9567CAF3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28EECB-2B37-DF4D-A137-093BF12488A9}"/>
              </a:ext>
            </a:extLst>
          </p:cNvPr>
          <p:cNvSpPr>
            <a:spLocks noGrp="1"/>
          </p:cNvSpPr>
          <p:nvPr>
            <p:ph type="dt" sz="half" idx="10"/>
          </p:nvPr>
        </p:nvSpPr>
        <p:spPr/>
        <p:txBody>
          <a:bodyPr/>
          <a:lstStyle/>
          <a:p>
            <a:fld id="{EDB77B3C-8EB5-164C-89F0-CFD56F7B41CA}" type="datetimeFigureOut">
              <a:rPr lang="en-US" smtClean="0"/>
              <a:t>5/10/2026</a:t>
            </a:fld>
            <a:endParaRPr lang="en-US"/>
          </a:p>
        </p:txBody>
      </p:sp>
      <p:sp>
        <p:nvSpPr>
          <p:cNvPr id="6" name="Footer Placeholder 5">
            <a:extLst>
              <a:ext uri="{FF2B5EF4-FFF2-40B4-BE49-F238E27FC236}">
                <a16:creationId xmlns:a16="http://schemas.microsoft.com/office/drawing/2014/main" id="{D5C105C6-E2DC-1040-8942-FD0C63365A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78787-D238-0540-8500-5C0BEB41426B}"/>
              </a:ext>
            </a:extLst>
          </p:cNvPr>
          <p:cNvSpPr>
            <a:spLocks noGrp="1"/>
          </p:cNvSpPr>
          <p:nvPr>
            <p:ph type="sldNum" sz="quarter" idx="12"/>
          </p:nvPr>
        </p:nvSpPr>
        <p:spPr/>
        <p:txBody>
          <a:bodyPr/>
          <a:lstStyle/>
          <a:p>
            <a:fld id="{A77DD288-42A3-B846-A23A-B690E300CD9C}" type="slidenum">
              <a:rPr lang="en-US" smtClean="0"/>
              <a:t>‹#›</a:t>
            </a:fld>
            <a:endParaRPr lang="en-US"/>
          </a:p>
        </p:txBody>
      </p:sp>
    </p:spTree>
    <p:extLst>
      <p:ext uri="{BB962C8B-B14F-4D97-AF65-F5344CB8AC3E}">
        <p14:creationId xmlns:p14="http://schemas.microsoft.com/office/powerpoint/2010/main" val="3844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D3D9E3-7270-AC4B-B32B-8BF2833AA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C5C4FC-4C96-F143-BD2E-535DFA9F1E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B1384-D9CA-1B4A-9049-6EFB3919B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77B3C-8EB5-164C-89F0-CFD56F7B41CA}" type="datetimeFigureOut">
              <a:rPr lang="en-US" smtClean="0"/>
              <a:t>5/10/2026</a:t>
            </a:fld>
            <a:endParaRPr lang="en-US"/>
          </a:p>
        </p:txBody>
      </p:sp>
      <p:sp>
        <p:nvSpPr>
          <p:cNvPr id="5" name="Footer Placeholder 4">
            <a:extLst>
              <a:ext uri="{FF2B5EF4-FFF2-40B4-BE49-F238E27FC236}">
                <a16:creationId xmlns:a16="http://schemas.microsoft.com/office/drawing/2014/main" id="{B7520773-E125-AC47-ABAA-BDC5ACAF92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3D0403-2083-E34E-A232-9ECD03F967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DD288-42A3-B846-A23A-B690E300CD9C}" type="slidenum">
              <a:rPr lang="en-US" smtClean="0"/>
              <a:t>‹#›</a:t>
            </a:fld>
            <a:endParaRPr lang="en-US"/>
          </a:p>
        </p:txBody>
      </p:sp>
    </p:spTree>
    <p:extLst>
      <p:ext uri="{BB962C8B-B14F-4D97-AF65-F5344CB8AC3E}">
        <p14:creationId xmlns:p14="http://schemas.microsoft.com/office/powerpoint/2010/main" val="288947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FHiJJENHPk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4EFB1-1632-D646-B1B7-9875F68EEF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19" y="0"/>
            <a:ext cx="12192000" cy="6858000"/>
          </a:xfrm>
          <a:prstGeom prst="rect">
            <a:avLst/>
          </a:prstGeom>
        </p:spPr>
      </p:pic>
      <p:sp>
        <p:nvSpPr>
          <p:cNvPr id="2" name="Rectangle 1">
            <a:hlinkClick r:id="rId4"/>
            <a:extLst>
              <a:ext uri="{FF2B5EF4-FFF2-40B4-BE49-F238E27FC236}">
                <a16:creationId xmlns:a16="http://schemas.microsoft.com/office/drawing/2014/main" id="{644C80B8-B6AA-2B45-8F23-0CC303CA9BDE}"/>
              </a:ext>
            </a:extLst>
          </p:cNvPr>
          <p:cNvSpPr/>
          <p:nvPr/>
        </p:nvSpPr>
        <p:spPr>
          <a:xfrm>
            <a:off x="5239265" y="4893276"/>
            <a:ext cx="1705232" cy="119860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hlinkClick r:id="" action="ppaction://hlinkshowjump?jump=nextslide"/>
            <a:extLst>
              <a:ext uri="{FF2B5EF4-FFF2-40B4-BE49-F238E27FC236}">
                <a16:creationId xmlns:a16="http://schemas.microsoft.com/office/drawing/2014/main" id="{E5C6D6E9-F496-2E44-9E87-2201F682E062}"/>
              </a:ext>
            </a:extLst>
          </p:cNvPr>
          <p:cNvSpPr/>
          <p:nvPr/>
        </p:nvSpPr>
        <p:spPr>
          <a:xfrm>
            <a:off x="432734" y="6285388"/>
            <a:ext cx="593124" cy="51898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3BFABD8C-5D01-14A3-C29F-F8E8064A323A}"/>
              </a:ext>
            </a:extLst>
          </p:cNvPr>
          <p:cNvSpPr txBox="1">
            <a:spLocks/>
          </p:cNvSpPr>
          <p:nvPr/>
        </p:nvSpPr>
        <p:spPr>
          <a:xfrm>
            <a:off x="965200" y="2398462"/>
            <a:ext cx="5696284" cy="157240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6000" b="1" i="0" u="none" strike="noStrike" kern="1200" cap="none" spc="0" normalizeH="0" baseline="0" noProof="0" dirty="0">
                <a:ln>
                  <a:noFill/>
                </a:ln>
                <a:solidFill>
                  <a:srgbClr val="002060"/>
                </a:solidFill>
                <a:effectLst/>
                <a:uLnTx/>
                <a:uFillTx/>
                <a:latin typeface="Arial Hebrew" pitchFamily="2" charset="-79"/>
                <a:ea typeface="+mj-ea"/>
                <a:cs typeface="Arial Hebrew" pitchFamily="2" charset="-79"/>
              </a:rPr>
              <a:t>חצר המשחקים הטבעית</a:t>
            </a:r>
          </a:p>
        </p:txBody>
      </p:sp>
      <p:sp>
        <p:nvSpPr>
          <p:cNvPr id="5" name="Content Placeholder 2">
            <a:extLst>
              <a:ext uri="{FF2B5EF4-FFF2-40B4-BE49-F238E27FC236}">
                <a16:creationId xmlns:a16="http://schemas.microsoft.com/office/drawing/2014/main" id="{0E460FEA-7883-B6DA-7F30-22935E184C0E}"/>
              </a:ext>
            </a:extLst>
          </p:cNvPr>
          <p:cNvSpPr txBox="1">
            <a:spLocks/>
          </p:cNvSpPr>
          <p:nvPr/>
        </p:nvSpPr>
        <p:spPr>
          <a:xfrm>
            <a:off x="1403684" y="4127157"/>
            <a:ext cx="5257800" cy="119860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רועי דנה</a:t>
            </a:r>
          </a:p>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רמ"ד בטיחות אתרים</a:t>
            </a:r>
          </a:p>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ענף מתקני משחקים</a:t>
            </a:r>
          </a:p>
        </p:txBody>
      </p:sp>
      <p:sp>
        <p:nvSpPr>
          <p:cNvPr id="7" name="Title 1">
            <a:extLst>
              <a:ext uri="{FF2B5EF4-FFF2-40B4-BE49-F238E27FC236}">
                <a16:creationId xmlns:a16="http://schemas.microsoft.com/office/drawing/2014/main" id="{9616DD85-33B1-1A99-CBC3-67C193E72790}"/>
              </a:ext>
            </a:extLst>
          </p:cNvPr>
          <p:cNvSpPr txBox="1">
            <a:spLocks/>
          </p:cNvSpPr>
          <p:nvPr/>
        </p:nvSpPr>
        <p:spPr>
          <a:xfrm>
            <a:off x="1158206" y="264733"/>
            <a:ext cx="8827169" cy="11671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he-IL" sz="4500" b="1" i="0" u="none" strike="noStrike" kern="1200" cap="none" spc="-150" normalizeH="0" baseline="0" noProof="0" dirty="0">
                <a:ln>
                  <a:noFill/>
                </a:ln>
                <a:solidFill>
                  <a:prstClr val="white"/>
                </a:solidFill>
                <a:effectLst/>
                <a:uLnTx/>
                <a:uFillTx/>
                <a:latin typeface="Arial Hebrew" pitchFamily="2" charset="-79"/>
                <a:ea typeface="+mj-ea"/>
                <a:cs typeface="Arial Hebrew" pitchFamily="2" charset="-79"/>
              </a:rPr>
              <a:t>כנס בטיחות מתקני משחקים 2026</a:t>
            </a:r>
          </a:p>
        </p:txBody>
      </p:sp>
    </p:spTree>
    <p:extLst>
      <p:ext uri="{BB962C8B-B14F-4D97-AF65-F5344CB8AC3E}">
        <p14:creationId xmlns:p14="http://schemas.microsoft.com/office/powerpoint/2010/main" val="12643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3A2BC-8669-4B90-111B-BF36471627E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9BEF7CE-B554-C25B-948B-CE71BB509E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280" y="202020"/>
            <a:ext cx="12192000" cy="6858000"/>
          </a:xfrm>
          <a:prstGeom prst="rect">
            <a:avLst/>
          </a:prstGeom>
        </p:spPr>
      </p:pic>
      <p:sp>
        <p:nvSpPr>
          <p:cNvPr id="6" name="Oval 5">
            <a:hlinkClick r:id="" action="ppaction://hlinkshowjump?jump=nextslide"/>
            <a:extLst>
              <a:ext uri="{FF2B5EF4-FFF2-40B4-BE49-F238E27FC236}">
                <a16:creationId xmlns:a16="http://schemas.microsoft.com/office/drawing/2014/main" id="{49261A61-8081-49C8-4CE2-141540B72BBE}"/>
              </a:ext>
            </a:extLst>
          </p:cNvPr>
          <p:cNvSpPr/>
          <p:nvPr/>
        </p:nvSpPr>
        <p:spPr>
          <a:xfrm>
            <a:off x="432734" y="6285388"/>
            <a:ext cx="593124" cy="51898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3" name="Title 1">
            <a:extLst>
              <a:ext uri="{FF2B5EF4-FFF2-40B4-BE49-F238E27FC236}">
                <a16:creationId xmlns:a16="http://schemas.microsoft.com/office/drawing/2014/main" id="{7A6105AF-8AD9-1F30-AAD6-6246CAF0FEA8}"/>
              </a:ext>
            </a:extLst>
          </p:cNvPr>
          <p:cNvSpPr txBox="1">
            <a:spLocks/>
          </p:cNvSpPr>
          <p:nvPr/>
        </p:nvSpPr>
        <p:spPr>
          <a:xfrm>
            <a:off x="6420852" y="971375"/>
            <a:ext cx="5257800" cy="11671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a:endParaRPr lang="he-IL" b="1" dirty="0">
              <a:solidFill>
                <a:srgbClr val="002060"/>
              </a:solidFill>
              <a:latin typeface="Arial Hebrew" pitchFamily="2" charset="-79"/>
              <a:cs typeface="Arial Hebrew" pitchFamily="2" charset="-79"/>
            </a:endParaRPr>
          </a:p>
        </p:txBody>
      </p:sp>
      <p:sp>
        <p:nvSpPr>
          <p:cNvPr id="5" name="Content Placeholder 2">
            <a:extLst>
              <a:ext uri="{FF2B5EF4-FFF2-40B4-BE49-F238E27FC236}">
                <a16:creationId xmlns:a16="http://schemas.microsoft.com/office/drawing/2014/main" id="{81B03072-CA4B-34CC-2578-35F2EF0F4F26}"/>
              </a:ext>
            </a:extLst>
          </p:cNvPr>
          <p:cNvSpPr txBox="1">
            <a:spLocks/>
          </p:cNvSpPr>
          <p:nvPr/>
        </p:nvSpPr>
        <p:spPr>
          <a:xfrm>
            <a:off x="6309360" y="1273996"/>
            <a:ext cx="5369292" cy="18893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r>
              <a:rPr lang="he-IL" dirty="0">
                <a:solidFill>
                  <a:srgbClr val="002060"/>
                </a:solidFill>
              </a:rPr>
              <a:t>היתרונות שבמרחב הטבעי:</a:t>
            </a:r>
          </a:p>
          <a:p>
            <a:pPr marL="342900" indent="-342900" algn="r" rtl="1">
              <a:buFont typeface="Arial" panose="020B0604020202020204" pitchFamily="34" charset="0"/>
              <a:buChar char="•"/>
            </a:pPr>
            <a:r>
              <a:rPr lang="he-IL" dirty="0">
                <a:solidFill>
                  <a:srgbClr val="002060"/>
                </a:solidFill>
              </a:rPr>
              <a:t>      סביבה הרמונית וערכית</a:t>
            </a:r>
          </a:p>
          <a:p>
            <a:pPr marL="342900" indent="-342900" algn="r" rtl="1">
              <a:buFont typeface="Arial" panose="020B0604020202020204" pitchFamily="34" charset="0"/>
              <a:buChar char="•"/>
            </a:pPr>
            <a:r>
              <a:rPr lang="he-IL" dirty="0">
                <a:solidFill>
                  <a:srgbClr val="002060"/>
                </a:solidFill>
              </a:rPr>
              <a:t>      השפעה חיובית על הריכוז  והנפש</a:t>
            </a:r>
          </a:p>
        </p:txBody>
      </p:sp>
      <p:sp>
        <p:nvSpPr>
          <p:cNvPr id="7" name="Title 1">
            <a:extLst>
              <a:ext uri="{FF2B5EF4-FFF2-40B4-BE49-F238E27FC236}">
                <a16:creationId xmlns:a16="http://schemas.microsoft.com/office/drawing/2014/main" id="{D6CF53F3-4E15-0D6F-C2D4-06D1AE95FD58}"/>
              </a:ext>
            </a:extLst>
          </p:cNvPr>
          <p:cNvSpPr txBox="1">
            <a:spLocks/>
          </p:cNvSpPr>
          <p:nvPr/>
        </p:nvSpPr>
        <p:spPr>
          <a:xfrm>
            <a:off x="1732548" y="202020"/>
            <a:ext cx="6284401" cy="629008"/>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he-IL" sz="4000" b="1" spc="-150" dirty="0">
                <a:solidFill>
                  <a:schemeClr val="bg1"/>
                </a:solidFill>
                <a:latin typeface="Arial Hebrew" pitchFamily="2" charset="-79"/>
                <a:cs typeface="Arial Hebrew" pitchFamily="2" charset="-79"/>
              </a:rPr>
              <a:t>חצר המשחקים הטבעית: שילוב בין אסטטיקה לבטיחות </a:t>
            </a:r>
          </a:p>
        </p:txBody>
      </p:sp>
      <p:sp>
        <p:nvSpPr>
          <p:cNvPr id="8" name="Title 1">
            <a:extLst>
              <a:ext uri="{FF2B5EF4-FFF2-40B4-BE49-F238E27FC236}">
                <a16:creationId xmlns:a16="http://schemas.microsoft.com/office/drawing/2014/main" id="{A8B57457-7F8D-E8E4-1636-E47F2A6C811F}"/>
              </a:ext>
            </a:extLst>
          </p:cNvPr>
          <p:cNvSpPr txBox="1">
            <a:spLocks/>
          </p:cNvSpPr>
          <p:nvPr/>
        </p:nvSpPr>
        <p:spPr>
          <a:xfrm>
            <a:off x="2771475" y="6671104"/>
            <a:ext cx="6649050" cy="2276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he-IL" sz="900" dirty="0">
                <a:solidFill>
                  <a:schemeClr val="bg1">
                    <a:lumMod val="85000"/>
                  </a:schemeClr>
                </a:solidFill>
                <a:latin typeface="Arial Hebrew" pitchFamily="2" charset="-79"/>
                <a:cs typeface="Arial Hebrew" pitchFamily="2" charset="-79"/>
              </a:rPr>
              <a:t>כנס בטיחות מתקני משחקים 2026 - מכון התקנים הישראלי</a:t>
            </a:r>
          </a:p>
        </p:txBody>
      </p:sp>
      <p:sp>
        <p:nvSpPr>
          <p:cNvPr id="9" name="TextBox 8">
            <a:extLst>
              <a:ext uri="{FF2B5EF4-FFF2-40B4-BE49-F238E27FC236}">
                <a16:creationId xmlns:a16="http://schemas.microsoft.com/office/drawing/2014/main" id="{253D66D1-F19E-5389-9BB5-2BD6CB567331}"/>
              </a:ext>
            </a:extLst>
          </p:cNvPr>
          <p:cNvSpPr txBox="1"/>
          <p:nvPr/>
        </p:nvSpPr>
        <p:spPr>
          <a:xfrm>
            <a:off x="5499467" y="3531783"/>
            <a:ext cx="4426853" cy="1846659"/>
          </a:xfrm>
          <a:prstGeom prst="rect">
            <a:avLst/>
          </a:prstGeom>
          <a:noFill/>
        </p:spPr>
        <p:txBody>
          <a:bodyPr wrap="square">
            <a:spAutoFit/>
          </a:bodyPr>
          <a:lstStyle/>
          <a:p>
            <a:pPr marL="571500" indent="-571500" algn="r" rtl="1">
              <a:buFont typeface="Arial" panose="020B0604020202020204" pitchFamily="34" charset="0"/>
              <a:buChar char="•"/>
            </a:pPr>
            <a:r>
              <a:rPr lang="he-IL" sz="2400" dirty="0">
                <a:solidFill>
                  <a:srgbClr val="002060"/>
                </a:solidFill>
              </a:rPr>
              <a:t>החובה המשפטית: התקנה ללא בדיקת בטיחות עלולה להוביל לחשיפה לסיכונים משפטיים ותקציביים</a:t>
            </a:r>
          </a:p>
          <a:p>
            <a:r>
              <a:rPr lang="he-IL" dirty="0"/>
              <a:t>.</a:t>
            </a:r>
          </a:p>
        </p:txBody>
      </p:sp>
      <p:pic>
        <p:nvPicPr>
          <p:cNvPr id="2" name="Google Shape;90;p13" descr="image.png">
            <a:extLst>
              <a:ext uri="{FF2B5EF4-FFF2-40B4-BE49-F238E27FC236}">
                <a16:creationId xmlns:a16="http://schemas.microsoft.com/office/drawing/2014/main" id="{59CE52BA-8829-EFAB-79B1-2D03E363FAAD}"/>
              </a:ext>
            </a:extLst>
          </p:cNvPr>
          <p:cNvPicPr preferRelativeResize="0"/>
          <p:nvPr/>
        </p:nvPicPr>
        <p:blipFill rotWithShape="1">
          <a:blip r:embed="rId4">
            <a:alphaModFix/>
          </a:blip>
          <a:srcRect/>
          <a:stretch/>
        </p:blipFill>
        <p:spPr>
          <a:xfrm>
            <a:off x="241667" y="2233778"/>
            <a:ext cx="5257800" cy="4210050"/>
          </a:xfrm>
          <a:prstGeom prst="rect">
            <a:avLst/>
          </a:prstGeom>
          <a:noFill/>
          <a:ln>
            <a:noFill/>
          </a:ln>
        </p:spPr>
      </p:pic>
    </p:spTree>
    <p:extLst>
      <p:ext uri="{BB962C8B-B14F-4D97-AF65-F5344CB8AC3E}">
        <p14:creationId xmlns:p14="http://schemas.microsoft.com/office/powerpoint/2010/main" val="33339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A5AE6-4C77-58D4-37FA-993CEB8ED3E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3DE294F-0F51-385A-2813-CF6D67934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02020"/>
            <a:ext cx="12192000" cy="6858000"/>
          </a:xfrm>
          <a:prstGeom prst="rect">
            <a:avLst/>
          </a:prstGeom>
        </p:spPr>
      </p:pic>
      <p:sp>
        <p:nvSpPr>
          <p:cNvPr id="6" name="Oval 5">
            <a:hlinkClick r:id="" action="ppaction://hlinkshowjump?jump=nextslide"/>
            <a:extLst>
              <a:ext uri="{FF2B5EF4-FFF2-40B4-BE49-F238E27FC236}">
                <a16:creationId xmlns:a16="http://schemas.microsoft.com/office/drawing/2014/main" id="{7EC67E8F-EFF4-F5B0-6149-66E2F325A157}"/>
              </a:ext>
            </a:extLst>
          </p:cNvPr>
          <p:cNvSpPr/>
          <p:nvPr/>
        </p:nvSpPr>
        <p:spPr>
          <a:xfrm>
            <a:off x="432734" y="6285388"/>
            <a:ext cx="593124" cy="51898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7" name="Title 1">
            <a:extLst>
              <a:ext uri="{FF2B5EF4-FFF2-40B4-BE49-F238E27FC236}">
                <a16:creationId xmlns:a16="http://schemas.microsoft.com/office/drawing/2014/main" id="{47F76E66-1BCB-A858-F752-AA317CBB9707}"/>
              </a:ext>
            </a:extLst>
          </p:cNvPr>
          <p:cNvSpPr txBox="1">
            <a:spLocks/>
          </p:cNvSpPr>
          <p:nvPr/>
        </p:nvSpPr>
        <p:spPr>
          <a:xfrm>
            <a:off x="1732548" y="202020"/>
            <a:ext cx="6284401" cy="629008"/>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he-IL" sz="4000" b="1" spc="-150" dirty="0">
                <a:solidFill>
                  <a:schemeClr val="bg1"/>
                </a:solidFill>
                <a:latin typeface="Arial Hebrew" pitchFamily="2" charset="-79"/>
                <a:cs typeface="Arial Hebrew" pitchFamily="2" charset="-79"/>
              </a:rPr>
              <a:t>חצר טבעית מול חצר משחקים: ההבדל שקובע בטיחות </a:t>
            </a:r>
          </a:p>
        </p:txBody>
      </p:sp>
      <p:sp>
        <p:nvSpPr>
          <p:cNvPr id="8" name="Title 1">
            <a:extLst>
              <a:ext uri="{FF2B5EF4-FFF2-40B4-BE49-F238E27FC236}">
                <a16:creationId xmlns:a16="http://schemas.microsoft.com/office/drawing/2014/main" id="{12F82006-5EFA-9137-F360-8F3F9DAA3747}"/>
              </a:ext>
            </a:extLst>
          </p:cNvPr>
          <p:cNvSpPr txBox="1">
            <a:spLocks/>
          </p:cNvSpPr>
          <p:nvPr/>
        </p:nvSpPr>
        <p:spPr>
          <a:xfrm>
            <a:off x="2771475" y="6671104"/>
            <a:ext cx="6649050" cy="2276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he-IL" sz="900" dirty="0">
                <a:solidFill>
                  <a:schemeClr val="bg1">
                    <a:lumMod val="85000"/>
                  </a:schemeClr>
                </a:solidFill>
                <a:latin typeface="Arial Hebrew" pitchFamily="2" charset="-79"/>
                <a:cs typeface="Arial Hebrew" pitchFamily="2" charset="-79"/>
              </a:rPr>
              <a:t>כנס בטיחות מתקני משחקים 2026 - מכון התקנים הישראלי</a:t>
            </a:r>
          </a:p>
        </p:txBody>
      </p:sp>
      <p:sp>
        <p:nvSpPr>
          <p:cNvPr id="9" name="TextBox 8">
            <a:extLst>
              <a:ext uri="{FF2B5EF4-FFF2-40B4-BE49-F238E27FC236}">
                <a16:creationId xmlns:a16="http://schemas.microsoft.com/office/drawing/2014/main" id="{63E7C4D6-5D2B-380D-4701-315F27BBB8E6}"/>
              </a:ext>
            </a:extLst>
          </p:cNvPr>
          <p:cNvSpPr txBox="1"/>
          <p:nvPr/>
        </p:nvSpPr>
        <p:spPr>
          <a:xfrm>
            <a:off x="5461670" y="831028"/>
            <a:ext cx="6466170" cy="4524315"/>
          </a:xfrm>
          <a:prstGeom prst="rect">
            <a:avLst/>
          </a:prstGeom>
          <a:noFill/>
        </p:spPr>
        <p:txBody>
          <a:bodyPr wrap="square">
            <a:spAutoFit/>
          </a:bodyPr>
          <a:lstStyle/>
          <a:p>
            <a:pPr algn="r" rtl="1"/>
            <a:endParaRPr lang="he-IL" sz="2400" dirty="0">
              <a:solidFill>
                <a:srgbClr val="002060"/>
              </a:solidFill>
            </a:endParaRPr>
          </a:p>
          <a:p>
            <a:pPr algn="r" rtl="1"/>
            <a:endParaRPr lang="he-IL" sz="2400" dirty="0">
              <a:solidFill>
                <a:srgbClr val="002060"/>
              </a:solidFill>
            </a:endParaRPr>
          </a:p>
          <a:p>
            <a:pPr algn="r" rtl="1"/>
            <a:endParaRPr lang="he-IL" sz="2400" dirty="0">
              <a:solidFill>
                <a:srgbClr val="002060"/>
              </a:solidFill>
            </a:endParaRPr>
          </a:p>
          <a:p>
            <a:pPr algn="r" rtl="1"/>
            <a:endParaRPr lang="he-IL" sz="2400" dirty="0">
              <a:solidFill>
                <a:srgbClr val="002060"/>
              </a:solidFill>
            </a:endParaRPr>
          </a:p>
          <a:p>
            <a:pPr algn="r" rtl="1"/>
            <a:r>
              <a:rPr lang="he-IL" sz="2400" dirty="0">
                <a:solidFill>
                  <a:srgbClr val="002060"/>
                </a:solidFill>
              </a:rPr>
              <a:t>חצר טבעית" היא שטח נופי בלבד שכפוף רק לחוקי התכנון והבנייה, בעוד ש"חצר משחקים טבעית" כוללת אלמנטים למשחק</a:t>
            </a:r>
          </a:p>
          <a:p>
            <a:pPr algn="r" rtl="1"/>
            <a:endParaRPr lang="he-IL" sz="2400" dirty="0">
              <a:solidFill>
                <a:srgbClr val="002060"/>
              </a:solidFill>
            </a:endParaRPr>
          </a:p>
          <a:p>
            <a:pPr algn="r" rtl="1"/>
            <a:r>
              <a:rPr lang="he-IL" sz="2400" dirty="0">
                <a:solidFill>
                  <a:srgbClr val="002060"/>
                </a:solidFill>
              </a:rPr>
              <a:t>הוספת אלמנט משחקי אחד בלבד (כמו בולי עץ) הופכת אוטומטית את המקום לאתר שחייב לעמוד במלוא דרישות תקן 1498</a:t>
            </a:r>
          </a:p>
          <a:p>
            <a:pPr algn="r" rtl="1"/>
            <a:endParaRPr lang="he-IL" sz="2400" dirty="0">
              <a:solidFill>
                <a:srgbClr val="002060"/>
              </a:solidFill>
            </a:endParaRPr>
          </a:p>
        </p:txBody>
      </p:sp>
      <p:pic>
        <p:nvPicPr>
          <p:cNvPr id="2" name="Google Shape;111;p15" descr="image.png">
            <a:extLst>
              <a:ext uri="{FF2B5EF4-FFF2-40B4-BE49-F238E27FC236}">
                <a16:creationId xmlns:a16="http://schemas.microsoft.com/office/drawing/2014/main" id="{EBDC7E9A-FB6F-1C98-C816-882820D93607}"/>
              </a:ext>
            </a:extLst>
          </p:cNvPr>
          <p:cNvPicPr preferRelativeResize="0"/>
          <p:nvPr/>
        </p:nvPicPr>
        <p:blipFill rotWithShape="1">
          <a:blip r:embed="rId4">
            <a:alphaModFix/>
          </a:blip>
          <a:srcRect/>
          <a:stretch/>
        </p:blipFill>
        <p:spPr>
          <a:xfrm>
            <a:off x="142575" y="3043939"/>
            <a:ext cx="5257800" cy="4210050"/>
          </a:xfrm>
          <a:prstGeom prst="rect">
            <a:avLst/>
          </a:prstGeom>
          <a:noFill/>
          <a:ln>
            <a:noFill/>
          </a:ln>
        </p:spPr>
      </p:pic>
    </p:spTree>
    <p:extLst>
      <p:ext uri="{BB962C8B-B14F-4D97-AF65-F5344CB8AC3E}">
        <p14:creationId xmlns:p14="http://schemas.microsoft.com/office/powerpoint/2010/main" val="156049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954C-FEE4-CF0D-64CE-E9E583DCC45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F32496F-A968-7D35-C2C7-35E058CFBA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280" y="63788"/>
            <a:ext cx="12192000" cy="6858000"/>
          </a:xfrm>
          <a:prstGeom prst="rect">
            <a:avLst/>
          </a:prstGeom>
        </p:spPr>
      </p:pic>
      <p:sp>
        <p:nvSpPr>
          <p:cNvPr id="6" name="Oval 5">
            <a:hlinkClick r:id="" action="ppaction://hlinkshowjump?jump=nextslide"/>
            <a:extLst>
              <a:ext uri="{FF2B5EF4-FFF2-40B4-BE49-F238E27FC236}">
                <a16:creationId xmlns:a16="http://schemas.microsoft.com/office/drawing/2014/main" id="{7D6863EC-57A3-91AE-5548-5424C268419E}"/>
              </a:ext>
            </a:extLst>
          </p:cNvPr>
          <p:cNvSpPr/>
          <p:nvPr/>
        </p:nvSpPr>
        <p:spPr>
          <a:xfrm>
            <a:off x="432734" y="6285388"/>
            <a:ext cx="593124" cy="51898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5" name="Content Placeholder 2">
            <a:extLst>
              <a:ext uri="{FF2B5EF4-FFF2-40B4-BE49-F238E27FC236}">
                <a16:creationId xmlns:a16="http://schemas.microsoft.com/office/drawing/2014/main" id="{39450056-B0AF-3649-EA35-89B856B2D7FD}"/>
              </a:ext>
            </a:extLst>
          </p:cNvPr>
          <p:cNvSpPr txBox="1">
            <a:spLocks/>
          </p:cNvSpPr>
          <p:nvPr/>
        </p:nvSpPr>
        <p:spPr>
          <a:xfrm>
            <a:off x="6420852" y="2000250"/>
            <a:ext cx="5257800" cy="11630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rtl="1"/>
            <a:r>
              <a:rPr lang="he-IL" dirty="0">
                <a:solidFill>
                  <a:srgbClr val="002060"/>
                </a:solidFill>
                <a:latin typeface="Arial" panose="020B0604020202020204" pitchFamily="34" charset="0"/>
                <a:cs typeface="Arial" panose="020B0604020202020204" pitchFamily="34" charset="0"/>
              </a:rPr>
              <a:t>התקנה ללא ליווי מקצועי מובילה לפסילת 80%-90% מהאלמנטים ולפירוקם עקב כשלים בטיחותיים קריטיים</a:t>
            </a:r>
          </a:p>
          <a:p>
            <a:pPr algn="just" rtl="1"/>
            <a:endParaRPr lang="he-IL" sz="3600" dirty="0">
              <a:solidFill>
                <a:srgbClr val="002060"/>
              </a:solidFill>
              <a:latin typeface="Arial" panose="020B0604020202020204" pitchFamily="34" charset="0"/>
              <a:cs typeface="Arial" panose="020B0604020202020204" pitchFamily="34" charset="0"/>
            </a:endParaRPr>
          </a:p>
          <a:p>
            <a:pPr algn="just" rtl="1"/>
            <a:r>
              <a:rPr lang="he-IL" dirty="0">
                <a:solidFill>
                  <a:srgbClr val="002060"/>
                </a:solidFill>
                <a:latin typeface="Arial" panose="020B0604020202020204" pitchFamily="34" charset="0"/>
                <a:cs typeface="Arial" panose="020B0604020202020204" pitchFamily="34" charset="0"/>
              </a:rPr>
              <a:t>תכנון מוקדם בשיתוף מכון התקנים, המשלב בחינת שטח, מבטיח התאמה לדרישות התקן ותוצאה בטוחה</a:t>
            </a:r>
          </a:p>
        </p:txBody>
      </p:sp>
      <p:sp>
        <p:nvSpPr>
          <p:cNvPr id="7" name="Title 1">
            <a:extLst>
              <a:ext uri="{FF2B5EF4-FFF2-40B4-BE49-F238E27FC236}">
                <a16:creationId xmlns:a16="http://schemas.microsoft.com/office/drawing/2014/main" id="{A7D9FDFF-1528-16AC-641B-B100F8462A37}"/>
              </a:ext>
            </a:extLst>
          </p:cNvPr>
          <p:cNvSpPr txBox="1">
            <a:spLocks/>
          </p:cNvSpPr>
          <p:nvPr/>
        </p:nvSpPr>
        <p:spPr>
          <a:xfrm>
            <a:off x="1732548" y="202020"/>
            <a:ext cx="6284401" cy="629008"/>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he-IL" sz="4000" b="1" spc="-150" dirty="0">
                <a:solidFill>
                  <a:schemeClr val="bg1"/>
                </a:solidFill>
                <a:latin typeface="Arial Hebrew" pitchFamily="2" charset="-79"/>
                <a:cs typeface="Arial Hebrew" pitchFamily="2" charset="-79"/>
              </a:rPr>
              <a:t>תכנון מקדים: המפתח לחצר משחקים טבעית ובטוחה</a:t>
            </a:r>
          </a:p>
        </p:txBody>
      </p:sp>
      <p:sp>
        <p:nvSpPr>
          <p:cNvPr id="8" name="Title 1">
            <a:extLst>
              <a:ext uri="{FF2B5EF4-FFF2-40B4-BE49-F238E27FC236}">
                <a16:creationId xmlns:a16="http://schemas.microsoft.com/office/drawing/2014/main" id="{06BFA0E4-FDB1-9B1B-73D9-5F0617A01153}"/>
              </a:ext>
            </a:extLst>
          </p:cNvPr>
          <p:cNvSpPr txBox="1">
            <a:spLocks/>
          </p:cNvSpPr>
          <p:nvPr/>
        </p:nvSpPr>
        <p:spPr>
          <a:xfrm>
            <a:off x="2771475" y="6671104"/>
            <a:ext cx="6649050" cy="2276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he-IL" sz="900" dirty="0">
                <a:solidFill>
                  <a:schemeClr val="bg1">
                    <a:lumMod val="85000"/>
                  </a:schemeClr>
                </a:solidFill>
                <a:latin typeface="Arial Hebrew" pitchFamily="2" charset="-79"/>
                <a:cs typeface="Arial Hebrew" pitchFamily="2" charset="-79"/>
              </a:rPr>
              <a:t>כנס בטיחות מתקני משחקים 2026 - מכון התקנים הישראלי</a:t>
            </a:r>
          </a:p>
        </p:txBody>
      </p:sp>
      <p:pic>
        <p:nvPicPr>
          <p:cNvPr id="2" name="Google Shape;138;p17" descr="image.png">
            <a:extLst>
              <a:ext uri="{FF2B5EF4-FFF2-40B4-BE49-F238E27FC236}">
                <a16:creationId xmlns:a16="http://schemas.microsoft.com/office/drawing/2014/main" id="{5CC4606B-ADEE-6EE0-2ECD-55C8572F331C}"/>
              </a:ext>
            </a:extLst>
          </p:cNvPr>
          <p:cNvPicPr preferRelativeResize="0"/>
          <p:nvPr/>
        </p:nvPicPr>
        <p:blipFill rotWithShape="1">
          <a:blip r:embed="rId4">
            <a:alphaModFix/>
          </a:blip>
          <a:srcRect/>
          <a:stretch/>
        </p:blipFill>
        <p:spPr>
          <a:xfrm>
            <a:off x="609600" y="2000250"/>
            <a:ext cx="5257800" cy="4210050"/>
          </a:xfrm>
          <a:prstGeom prst="rect">
            <a:avLst/>
          </a:prstGeom>
          <a:noFill/>
          <a:ln>
            <a:noFill/>
          </a:ln>
        </p:spPr>
      </p:pic>
    </p:spTree>
    <p:extLst>
      <p:ext uri="{BB962C8B-B14F-4D97-AF65-F5344CB8AC3E}">
        <p14:creationId xmlns:p14="http://schemas.microsoft.com/office/powerpoint/2010/main" val="2149492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08739-321E-37F8-76D4-B234A7A9BC8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DDF48BB-65AD-B3A8-2737-54729F4797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280" y="0"/>
            <a:ext cx="12192000" cy="6858000"/>
          </a:xfrm>
          <a:prstGeom prst="rect">
            <a:avLst/>
          </a:prstGeom>
        </p:spPr>
      </p:pic>
      <p:sp>
        <p:nvSpPr>
          <p:cNvPr id="6" name="Oval 5">
            <a:hlinkClick r:id="" action="ppaction://hlinkshowjump?jump=nextslide"/>
            <a:extLst>
              <a:ext uri="{FF2B5EF4-FFF2-40B4-BE49-F238E27FC236}">
                <a16:creationId xmlns:a16="http://schemas.microsoft.com/office/drawing/2014/main" id="{4B902373-655E-D317-9A87-0D3ED8CA33B0}"/>
              </a:ext>
            </a:extLst>
          </p:cNvPr>
          <p:cNvSpPr/>
          <p:nvPr/>
        </p:nvSpPr>
        <p:spPr>
          <a:xfrm>
            <a:off x="432734" y="6285388"/>
            <a:ext cx="593124" cy="51898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5" name="Content Placeholder 2">
            <a:extLst>
              <a:ext uri="{FF2B5EF4-FFF2-40B4-BE49-F238E27FC236}">
                <a16:creationId xmlns:a16="http://schemas.microsoft.com/office/drawing/2014/main" id="{8FBFB94A-4E9D-4CBC-6554-9B876C75B54D}"/>
              </a:ext>
            </a:extLst>
          </p:cNvPr>
          <p:cNvSpPr txBox="1">
            <a:spLocks/>
          </p:cNvSpPr>
          <p:nvPr/>
        </p:nvSpPr>
        <p:spPr>
          <a:xfrm>
            <a:off x="1656080" y="1105144"/>
            <a:ext cx="10388022" cy="20820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rtl="1"/>
            <a:endParaRPr lang="he-IL" dirty="0">
              <a:solidFill>
                <a:srgbClr val="002060"/>
              </a:solidFill>
              <a:latin typeface="Arial Hebrew" pitchFamily="2" charset="-79"/>
              <a:cs typeface="Arial Hebrew" pitchFamily="2" charset="-79"/>
            </a:endParaRPr>
          </a:p>
          <a:p>
            <a:pPr algn="just" rtl="1"/>
            <a:endParaRPr lang="he-IL" dirty="0">
              <a:solidFill>
                <a:srgbClr val="002060"/>
              </a:solidFill>
              <a:latin typeface="Arial Hebrew" pitchFamily="2" charset="-79"/>
              <a:cs typeface="Arial Hebrew" pitchFamily="2" charset="-79"/>
            </a:endParaRPr>
          </a:p>
          <a:p>
            <a:pPr algn="just" rtl="1"/>
            <a:endParaRPr lang="he-IL" dirty="0">
              <a:solidFill>
                <a:srgbClr val="002060"/>
              </a:solidFill>
              <a:latin typeface="Arial Hebrew" pitchFamily="2" charset="-79"/>
              <a:cs typeface="Arial Hebrew" pitchFamily="2" charset="-79"/>
            </a:endParaRPr>
          </a:p>
          <a:p>
            <a:pPr algn="just" rtl="1"/>
            <a:r>
              <a:rPr lang="he-IL" dirty="0">
                <a:solidFill>
                  <a:srgbClr val="002060"/>
                </a:solidFill>
                <a:latin typeface="Arial Hebrew" pitchFamily="2" charset="-79"/>
                <a:cs typeface="Arial Hebrew" pitchFamily="2" charset="-79"/>
              </a:rPr>
              <a:t>חצר טבעית אינה "מתחזקת את עצמה", ועלויות התחזוקה שלה גבוהות ב-20%-40% לעומת אתר מתקנים קלאסי</a:t>
            </a:r>
          </a:p>
          <a:p>
            <a:pPr algn="just" rtl="1"/>
            <a:endParaRPr lang="he-IL" sz="3600" dirty="0">
              <a:solidFill>
                <a:srgbClr val="002060"/>
              </a:solidFill>
              <a:latin typeface="Arial Hebrew" pitchFamily="2" charset="-79"/>
              <a:cs typeface="Arial Hebrew" pitchFamily="2" charset="-79"/>
            </a:endParaRPr>
          </a:p>
          <a:p>
            <a:pPr algn="just" rtl="1"/>
            <a:r>
              <a:rPr lang="he-IL" dirty="0">
                <a:solidFill>
                  <a:srgbClr val="002060"/>
                </a:solidFill>
                <a:latin typeface="Arial Hebrew" pitchFamily="2" charset="-79"/>
                <a:cs typeface="Arial Hebrew" pitchFamily="2" charset="-79"/>
              </a:rPr>
              <a:t>          נדרשת תחזוקה כפולה וקבועה למתקנים עצמם </a:t>
            </a:r>
          </a:p>
          <a:p>
            <a:pPr algn="just" rtl="1"/>
            <a:r>
              <a:rPr lang="he-IL" dirty="0">
                <a:solidFill>
                  <a:srgbClr val="002060"/>
                </a:solidFill>
                <a:latin typeface="Arial Hebrew" pitchFamily="2" charset="-79"/>
                <a:cs typeface="Arial Hebrew" pitchFamily="2" charset="-79"/>
              </a:rPr>
              <a:t>          ולסביבה החיה (</a:t>
            </a:r>
            <a:r>
              <a:rPr lang="he-IL" dirty="0">
                <a:solidFill>
                  <a:srgbClr val="002060"/>
                </a:solidFill>
                <a:latin typeface="Arial" panose="020B0604020202020204" pitchFamily="34" charset="0"/>
                <a:cs typeface="Arial" panose="020B0604020202020204" pitchFamily="34" charset="0"/>
              </a:rPr>
              <a:t>דשא</a:t>
            </a:r>
            <a:r>
              <a:rPr lang="he-IL" dirty="0">
                <a:solidFill>
                  <a:srgbClr val="002060"/>
                </a:solidFill>
                <a:latin typeface="Arial Hebrew" pitchFamily="2" charset="-79"/>
                <a:cs typeface="Arial Hebrew" pitchFamily="2" charset="-79"/>
              </a:rPr>
              <a:t>, צמחייה וגבעות)</a:t>
            </a:r>
          </a:p>
        </p:txBody>
      </p:sp>
      <p:sp>
        <p:nvSpPr>
          <p:cNvPr id="7" name="Title 1">
            <a:extLst>
              <a:ext uri="{FF2B5EF4-FFF2-40B4-BE49-F238E27FC236}">
                <a16:creationId xmlns:a16="http://schemas.microsoft.com/office/drawing/2014/main" id="{EBCD265B-5D2F-6B3B-2076-6E2AEDE184AC}"/>
              </a:ext>
            </a:extLst>
          </p:cNvPr>
          <p:cNvSpPr txBox="1">
            <a:spLocks/>
          </p:cNvSpPr>
          <p:nvPr/>
        </p:nvSpPr>
        <p:spPr>
          <a:xfrm>
            <a:off x="1732548" y="202020"/>
            <a:ext cx="6284401" cy="62900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he-IL" sz="4000" b="1" spc="-150" dirty="0">
                <a:solidFill>
                  <a:schemeClr val="bg1"/>
                </a:solidFill>
                <a:latin typeface="Arial Hebrew" pitchFamily="2" charset="-79"/>
                <a:cs typeface="Arial Hebrew" pitchFamily="2" charset="-79"/>
              </a:rPr>
              <a:t>ניפוץ מיתוס התחזוקה</a:t>
            </a:r>
          </a:p>
        </p:txBody>
      </p:sp>
      <p:sp>
        <p:nvSpPr>
          <p:cNvPr id="8" name="Title 1">
            <a:extLst>
              <a:ext uri="{FF2B5EF4-FFF2-40B4-BE49-F238E27FC236}">
                <a16:creationId xmlns:a16="http://schemas.microsoft.com/office/drawing/2014/main" id="{5D1A979E-3D64-0DBB-355C-D77F05D073CD}"/>
              </a:ext>
            </a:extLst>
          </p:cNvPr>
          <p:cNvSpPr txBox="1">
            <a:spLocks/>
          </p:cNvSpPr>
          <p:nvPr/>
        </p:nvSpPr>
        <p:spPr>
          <a:xfrm>
            <a:off x="2771475" y="6671104"/>
            <a:ext cx="6649050" cy="2276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he-IL" sz="900" dirty="0">
                <a:solidFill>
                  <a:schemeClr val="bg1">
                    <a:lumMod val="85000"/>
                  </a:schemeClr>
                </a:solidFill>
                <a:latin typeface="Arial Hebrew" pitchFamily="2" charset="-79"/>
                <a:cs typeface="Arial Hebrew" pitchFamily="2" charset="-79"/>
              </a:rPr>
              <a:t>כנס בטיחות מתקני משחקים 2026 - מכון התקנים הישראלי</a:t>
            </a:r>
          </a:p>
        </p:txBody>
      </p:sp>
      <p:pic>
        <p:nvPicPr>
          <p:cNvPr id="10" name="תמונה 9">
            <a:extLst>
              <a:ext uri="{FF2B5EF4-FFF2-40B4-BE49-F238E27FC236}">
                <a16:creationId xmlns:a16="http://schemas.microsoft.com/office/drawing/2014/main" id="{7CD72F3A-CC24-0756-35FF-F4F40AE8123B}"/>
              </a:ext>
            </a:extLst>
          </p:cNvPr>
          <p:cNvPicPr>
            <a:picLocks noChangeAspect="1"/>
          </p:cNvPicPr>
          <p:nvPr/>
        </p:nvPicPr>
        <p:blipFill>
          <a:blip r:embed="rId4"/>
          <a:stretch>
            <a:fillRect/>
          </a:stretch>
        </p:blipFill>
        <p:spPr>
          <a:xfrm>
            <a:off x="729296" y="3017520"/>
            <a:ext cx="4701047" cy="2817462"/>
          </a:xfrm>
          <a:prstGeom prst="rect">
            <a:avLst/>
          </a:prstGeom>
        </p:spPr>
      </p:pic>
    </p:spTree>
    <p:extLst>
      <p:ext uri="{BB962C8B-B14F-4D97-AF65-F5344CB8AC3E}">
        <p14:creationId xmlns:p14="http://schemas.microsoft.com/office/powerpoint/2010/main" val="3042736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6325F-9059-F0D0-8460-59CD2AD3156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2F1004B-3F6E-E300-9083-B54CF8DA8E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525" y="0"/>
            <a:ext cx="12192000" cy="6858000"/>
          </a:xfrm>
          <a:prstGeom prst="rect">
            <a:avLst/>
          </a:prstGeom>
        </p:spPr>
      </p:pic>
      <p:sp>
        <p:nvSpPr>
          <p:cNvPr id="6" name="Oval 5">
            <a:hlinkClick r:id="" action="ppaction://hlinkshowjump?jump=nextslide"/>
            <a:extLst>
              <a:ext uri="{FF2B5EF4-FFF2-40B4-BE49-F238E27FC236}">
                <a16:creationId xmlns:a16="http://schemas.microsoft.com/office/drawing/2014/main" id="{07F71068-5C22-37CE-6184-D453B6C98E17}"/>
              </a:ext>
            </a:extLst>
          </p:cNvPr>
          <p:cNvSpPr/>
          <p:nvPr/>
        </p:nvSpPr>
        <p:spPr>
          <a:xfrm>
            <a:off x="432734" y="6285388"/>
            <a:ext cx="593124" cy="51898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5" name="Content Placeholder 2">
            <a:extLst>
              <a:ext uri="{FF2B5EF4-FFF2-40B4-BE49-F238E27FC236}">
                <a16:creationId xmlns:a16="http://schemas.microsoft.com/office/drawing/2014/main" id="{A245E47D-0777-4086-1DDE-C8D386D8E293}"/>
              </a:ext>
            </a:extLst>
          </p:cNvPr>
          <p:cNvSpPr txBox="1">
            <a:spLocks/>
          </p:cNvSpPr>
          <p:nvPr/>
        </p:nvSpPr>
        <p:spPr>
          <a:xfrm>
            <a:off x="6185830" y="1324724"/>
            <a:ext cx="5567806" cy="325755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rtl="1"/>
            <a:endParaRPr lang="he-IL" sz="2600" dirty="0">
              <a:solidFill>
                <a:srgbClr val="002060"/>
              </a:solidFill>
              <a:latin typeface="Arial Hebrew" pitchFamily="2" charset="-79"/>
              <a:cs typeface="Arial Hebrew" pitchFamily="2" charset="-79"/>
            </a:endParaRPr>
          </a:p>
          <a:p>
            <a:pPr algn="just" rtl="1"/>
            <a:endParaRPr lang="he-IL" sz="2600" dirty="0">
              <a:solidFill>
                <a:srgbClr val="002060"/>
              </a:solidFill>
              <a:latin typeface="Arial Hebrew" pitchFamily="2" charset="-79"/>
              <a:cs typeface="Arial Hebrew" pitchFamily="2" charset="-79"/>
            </a:endParaRPr>
          </a:p>
          <a:p>
            <a:pPr algn="just" rtl="1"/>
            <a:endParaRPr lang="he-IL" sz="2600" dirty="0">
              <a:solidFill>
                <a:srgbClr val="002060"/>
              </a:solidFill>
              <a:latin typeface="Arial Hebrew" pitchFamily="2" charset="-79"/>
              <a:cs typeface="Arial Hebrew" pitchFamily="2" charset="-79"/>
            </a:endParaRPr>
          </a:p>
          <a:p>
            <a:pPr algn="just" rtl="1"/>
            <a:endParaRPr lang="he-IL" sz="2600" dirty="0">
              <a:solidFill>
                <a:srgbClr val="002060"/>
              </a:solidFill>
              <a:latin typeface="Arial Hebrew" pitchFamily="2" charset="-79"/>
              <a:cs typeface="Arial Hebrew" pitchFamily="2" charset="-79"/>
            </a:endParaRPr>
          </a:p>
          <a:p>
            <a:pPr algn="just" rtl="1"/>
            <a:r>
              <a:rPr lang="he-IL" sz="3100" dirty="0">
                <a:solidFill>
                  <a:srgbClr val="002060"/>
                </a:solidFill>
                <a:latin typeface="Arial Hebrew" pitchFamily="2" charset="-79"/>
                <a:cs typeface="Arial Hebrew" pitchFamily="2" charset="-79"/>
              </a:rPr>
              <a:t>שילוב צמחייה מחייב ליווי אגרונומי קבוע על מנת לוודא שהיא אינה רעילה או אלרגנית</a:t>
            </a:r>
          </a:p>
          <a:p>
            <a:pPr algn="just" rtl="1"/>
            <a:endParaRPr lang="he-IL" sz="3100" dirty="0">
              <a:solidFill>
                <a:srgbClr val="002060"/>
              </a:solidFill>
              <a:latin typeface="Arial Hebrew" pitchFamily="2" charset="-79"/>
              <a:cs typeface="Arial Hebrew" pitchFamily="2" charset="-79"/>
            </a:endParaRPr>
          </a:p>
          <a:p>
            <a:pPr algn="just" rtl="1"/>
            <a:r>
              <a:rPr lang="he-IL" sz="3100" dirty="0">
                <a:solidFill>
                  <a:srgbClr val="002060"/>
                </a:solidFill>
                <a:latin typeface="Arial Hebrew" pitchFamily="2" charset="-79"/>
                <a:cs typeface="Arial Hebrew" pitchFamily="2" charset="-79"/>
              </a:rPr>
              <a:t>יש להגביל את שיפוע הגבעות וגובהן ולוודא שמקורות המים בטוחים וללא מים עומדים או סכנת החלקה</a:t>
            </a:r>
          </a:p>
          <a:p>
            <a:pPr algn="just" rtl="1"/>
            <a:endParaRPr lang="he-IL" dirty="0">
              <a:solidFill>
                <a:srgbClr val="002060"/>
              </a:solidFill>
            </a:endParaRPr>
          </a:p>
        </p:txBody>
      </p:sp>
      <p:sp>
        <p:nvSpPr>
          <p:cNvPr id="7" name="Title 1">
            <a:extLst>
              <a:ext uri="{FF2B5EF4-FFF2-40B4-BE49-F238E27FC236}">
                <a16:creationId xmlns:a16="http://schemas.microsoft.com/office/drawing/2014/main" id="{372EAEC3-0430-88C3-F149-24484810B04F}"/>
              </a:ext>
            </a:extLst>
          </p:cNvPr>
          <p:cNvSpPr txBox="1">
            <a:spLocks/>
          </p:cNvSpPr>
          <p:nvPr/>
        </p:nvSpPr>
        <p:spPr>
          <a:xfrm>
            <a:off x="1732548" y="202020"/>
            <a:ext cx="6284401" cy="629008"/>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he-IL" sz="4000" b="1" spc="-150" dirty="0">
                <a:solidFill>
                  <a:schemeClr val="bg1"/>
                </a:solidFill>
                <a:latin typeface="Arial Hebrew" pitchFamily="2" charset="-79"/>
                <a:cs typeface="Arial Hebrew" pitchFamily="2" charset="-79"/>
              </a:rPr>
              <a:t>חלק 5: צמחייה, גבעות ומקורות מים</a:t>
            </a:r>
          </a:p>
        </p:txBody>
      </p:sp>
      <p:sp>
        <p:nvSpPr>
          <p:cNvPr id="8" name="Title 1">
            <a:extLst>
              <a:ext uri="{FF2B5EF4-FFF2-40B4-BE49-F238E27FC236}">
                <a16:creationId xmlns:a16="http://schemas.microsoft.com/office/drawing/2014/main" id="{F29001CB-5139-995C-80EA-43722D6FF1A3}"/>
              </a:ext>
            </a:extLst>
          </p:cNvPr>
          <p:cNvSpPr txBox="1">
            <a:spLocks/>
          </p:cNvSpPr>
          <p:nvPr/>
        </p:nvSpPr>
        <p:spPr>
          <a:xfrm>
            <a:off x="2771475" y="6671104"/>
            <a:ext cx="6649050" cy="2276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he-IL" sz="900" dirty="0">
                <a:solidFill>
                  <a:schemeClr val="bg1">
                    <a:lumMod val="85000"/>
                  </a:schemeClr>
                </a:solidFill>
                <a:latin typeface="Arial Hebrew" pitchFamily="2" charset="-79"/>
                <a:cs typeface="Arial Hebrew" pitchFamily="2" charset="-79"/>
              </a:rPr>
              <a:t>כנס בטיחות מתקני משחקים 2026 - מכון התקנים הישראלי</a:t>
            </a:r>
          </a:p>
        </p:txBody>
      </p:sp>
      <p:pic>
        <p:nvPicPr>
          <p:cNvPr id="2" name="Google Shape;184;p21" descr="image.png">
            <a:extLst>
              <a:ext uri="{FF2B5EF4-FFF2-40B4-BE49-F238E27FC236}">
                <a16:creationId xmlns:a16="http://schemas.microsoft.com/office/drawing/2014/main" id="{77FCF713-7B2F-F7AE-BC9F-611B3F196CA1}"/>
              </a:ext>
            </a:extLst>
          </p:cNvPr>
          <p:cNvPicPr preferRelativeResize="0"/>
          <p:nvPr/>
        </p:nvPicPr>
        <p:blipFill rotWithShape="1">
          <a:blip r:embed="rId4">
            <a:alphaModFix/>
          </a:blip>
          <a:srcRect/>
          <a:stretch/>
        </p:blipFill>
        <p:spPr>
          <a:xfrm>
            <a:off x="609262" y="2369139"/>
            <a:ext cx="5257800" cy="3257550"/>
          </a:xfrm>
          <a:prstGeom prst="rect">
            <a:avLst/>
          </a:prstGeom>
          <a:noFill/>
          <a:ln>
            <a:noFill/>
          </a:ln>
        </p:spPr>
      </p:pic>
    </p:spTree>
    <p:extLst>
      <p:ext uri="{BB962C8B-B14F-4D97-AF65-F5344CB8AC3E}">
        <p14:creationId xmlns:p14="http://schemas.microsoft.com/office/powerpoint/2010/main" val="99469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9261B-216E-E8B8-9923-F1CCE644EA4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359F283-5F06-6A27-F429-0BEF2AAE7F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0761"/>
            <a:ext cx="12192000" cy="6858000"/>
          </a:xfrm>
          <a:prstGeom prst="rect">
            <a:avLst/>
          </a:prstGeom>
        </p:spPr>
      </p:pic>
      <p:sp>
        <p:nvSpPr>
          <p:cNvPr id="6" name="Oval 5">
            <a:hlinkClick r:id="" action="ppaction://hlinkshowjump?jump=nextslide"/>
            <a:extLst>
              <a:ext uri="{FF2B5EF4-FFF2-40B4-BE49-F238E27FC236}">
                <a16:creationId xmlns:a16="http://schemas.microsoft.com/office/drawing/2014/main" id="{ACDCD363-E299-BDA2-548E-971D3F7BC8A0}"/>
              </a:ext>
            </a:extLst>
          </p:cNvPr>
          <p:cNvSpPr/>
          <p:nvPr/>
        </p:nvSpPr>
        <p:spPr>
          <a:xfrm>
            <a:off x="432734" y="6285388"/>
            <a:ext cx="593124" cy="51898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5" name="Content Placeholder 2">
            <a:extLst>
              <a:ext uri="{FF2B5EF4-FFF2-40B4-BE49-F238E27FC236}">
                <a16:creationId xmlns:a16="http://schemas.microsoft.com/office/drawing/2014/main" id="{D3C506B4-3FC4-CD66-FAAC-2C036E780F61}"/>
              </a:ext>
            </a:extLst>
          </p:cNvPr>
          <p:cNvSpPr txBox="1">
            <a:spLocks/>
          </p:cNvSpPr>
          <p:nvPr/>
        </p:nvSpPr>
        <p:spPr>
          <a:xfrm>
            <a:off x="4724400" y="2346520"/>
            <a:ext cx="6649051" cy="22152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rtl="1"/>
            <a:r>
              <a:rPr lang="he-IL" dirty="0">
                <a:solidFill>
                  <a:srgbClr val="002060"/>
                </a:solidFill>
                <a:latin typeface="Arial" panose="020B0604020202020204" pitchFamily="34" charset="0"/>
                <a:cs typeface="Arial" panose="020B0604020202020204" pitchFamily="34" charset="0"/>
              </a:rPr>
              <a:t>הגדרת המרחב כ"חצר טבעית" אינה פוטרת מדרישות הנגישות</a:t>
            </a:r>
          </a:p>
          <a:p>
            <a:pPr algn="just" rtl="1"/>
            <a:endParaRPr lang="he-IL" dirty="0">
              <a:solidFill>
                <a:srgbClr val="002060"/>
              </a:solidFill>
              <a:latin typeface="Arial" panose="020B0604020202020204" pitchFamily="34" charset="0"/>
              <a:cs typeface="Arial" panose="020B0604020202020204" pitchFamily="34" charset="0"/>
            </a:endParaRPr>
          </a:p>
          <a:p>
            <a:pPr algn="just" rtl="1"/>
            <a:r>
              <a:rPr lang="he-IL" dirty="0">
                <a:solidFill>
                  <a:srgbClr val="002060"/>
                </a:solidFill>
                <a:latin typeface="Arial" panose="020B0604020202020204" pitchFamily="34" charset="0"/>
                <a:cs typeface="Arial" panose="020B0604020202020204" pitchFamily="34" charset="0"/>
              </a:rPr>
              <a:t>יש לשלב כבר בשלבי התכנון פתרונות נגישות מותאמים המאפשרים דרך רציפה ובטוחה אל המתקנים</a:t>
            </a:r>
          </a:p>
          <a:p>
            <a:pPr algn="just" rtl="1"/>
            <a:endParaRPr lang="he-IL" sz="3600" dirty="0">
              <a:solidFill>
                <a:srgbClr val="00206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185E35A-18E8-178D-5766-4DD67DF5118F}"/>
              </a:ext>
            </a:extLst>
          </p:cNvPr>
          <p:cNvSpPr txBox="1">
            <a:spLocks/>
          </p:cNvSpPr>
          <p:nvPr/>
        </p:nvSpPr>
        <p:spPr>
          <a:xfrm>
            <a:off x="1732548" y="202020"/>
            <a:ext cx="6284401" cy="62900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he-IL" sz="4000" b="1" spc="-150" dirty="0">
                <a:solidFill>
                  <a:schemeClr val="bg1"/>
                </a:solidFill>
                <a:latin typeface="Arial Hebrew" pitchFamily="2" charset="-79"/>
                <a:cs typeface="Arial Hebrew" pitchFamily="2" charset="-79"/>
              </a:rPr>
              <a:t>נגישות </a:t>
            </a:r>
          </a:p>
        </p:txBody>
      </p:sp>
      <p:sp>
        <p:nvSpPr>
          <p:cNvPr id="8" name="Title 1">
            <a:extLst>
              <a:ext uri="{FF2B5EF4-FFF2-40B4-BE49-F238E27FC236}">
                <a16:creationId xmlns:a16="http://schemas.microsoft.com/office/drawing/2014/main" id="{A78C29F9-CA2E-0E89-CC12-98DAF633EBE5}"/>
              </a:ext>
            </a:extLst>
          </p:cNvPr>
          <p:cNvSpPr txBox="1">
            <a:spLocks/>
          </p:cNvSpPr>
          <p:nvPr/>
        </p:nvSpPr>
        <p:spPr>
          <a:xfrm>
            <a:off x="2771475" y="6671104"/>
            <a:ext cx="6649050" cy="2276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he-IL" sz="900" dirty="0">
                <a:solidFill>
                  <a:schemeClr val="bg1">
                    <a:lumMod val="85000"/>
                  </a:schemeClr>
                </a:solidFill>
                <a:latin typeface="Arial Hebrew" pitchFamily="2" charset="-79"/>
                <a:cs typeface="Arial Hebrew" pitchFamily="2" charset="-79"/>
              </a:rPr>
              <a:t>כנס בטיחות מתקני משחקים 2026 - מכון התקנים הישראלי</a:t>
            </a:r>
          </a:p>
        </p:txBody>
      </p:sp>
      <p:pic>
        <p:nvPicPr>
          <p:cNvPr id="2" name="Google Shape;232;p25" descr="image.png">
            <a:extLst>
              <a:ext uri="{FF2B5EF4-FFF2-40B4-BE49-F238E27FC236}">
                <a16:creationId xmlns:a16="http://schemas.microsoft.com/office/drawing/2014/main" id="{378B4FB0-5F63-26D9-8C7D-CB5355CDA7A8}"/>
              </a:ext>
            </a:extLst>
          </p:cNvPr>
          <p:cNvPicPr preferRelativeResize="0"/>
          <p:nvPr/>
        </p:nvPicPr>
        <p:blipFill rotWithShape="1">
          <a:blip r:embed="rId4">
            <a:alphaModFix/>
          </a:blip>
          <a:srcRect/>
          <a:stretch/>
        </p:blipFill>
        <p:spPr>
          <a:xfrm>
            <a:off x="390525" y="2346521"/>
            <a:ext cx="3943350" cy="3269894"/>
          </a:xfrm>
          <a:prstGeom prst="rect">
            <a:avLst/>
          </a:prstGeom>
          <a:noFill/>
          <a:ln>
            <a:noFill/>
          </a:ln>
        </p:spPr>
      </p:pic>
    </p:spTree>
    <p:extLst>
      <p:ext uri="{BB962C8B-B14F-4D97-AF65-F5344CB8AC3E}">
        <p14:creationId xmlns:p14="http://schemas.microsoft.com/office/powerpoint/2010/main" val="109477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E7EF7-2A67-C760-EA2F-0C99D9F2203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C10D233-2C05-894B-2B6B-485AABECD6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Oval 5">
            <a:hlinkClick r:id="" action="ppaction://hlinkshowjump?jump=nextslide"/>
            <a:extLst>
              <a:ext uri="{FF2B5EF4-FFF2-40B4-BE49-F238E27FC236}">
                <a16:creationId xmlns:a16="http://schemas.microsoft.com/office/drawing/2014/main" id="{5D0CB1FF-BEAE-1205-8CF7-96E7CB7D4434}"/>
              </a:ext>
            </a:extLst>
          </p:cNvPr>
          <p:cNvSpPr/>
          <p:nvPr/>
        </p:nvSpPr>
        <p:spPr>
          <a:xfrm>
            <a:off x="432734" y="6285388"/>
            <a:ext cx="593124" cy="51898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7" name="Title 1">
            <a:extLst>
              <a:ext uri="{FF2B5EF4-FFF2-40B4-BE49-F238E27FC236}">
                <a16:creationId xmlns:a16="http://schemas.microsoft.com/office/drawing/2014/main" id="{968185B3-81F6-DEEC-EB62-6947642CA1AC}"/>
              </a:ext>
            </a:extLst>
          </p:cNvPr>
          <p:cNvSpPr txBox="1">
            <a:spLocks/>
          </p:cNvSpPr>
          <p:nvPr/>
        </p:nvSpPr>
        <p:spPr>
          <a:xfrm>
            <a:off x="1732548" y="202020"/>
            <a:ext cx="6284401" cy="62900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he-IL" sz="4000" b="1" spc="-150" dirty="0">
                <a:solidFill>
                  <a:schemeClr val="bg1"/>
                </a:solidFill>
                <a:latin typeface="Arial Hebrew" pitchFamily="2" charset="-79"/>
                <a:cs typeface="Arial Hebrew" pitchFamily="2" charset="-79"/>
              </a:rPr>
              <a:t>חלק 7: סיכום והמלצות פרקטיות</a:t>
            </a:r>
          </a:p>
        </p:txBody>
      </p:sp>
      <p:sp>
        <p:nvSpPr>
          <p:cNvPr id="8" name="Title 1">
            <a:extLst>
              <a:ext uri="{FF2B5EF4-FFF2-40B4-BE49-F238E27FC236}">
                <a16:creationId xmlns:a16="http://schemas.microsoft.com/office/drawing/2014/main" id="{FACBB422-F34E-E54C-A622-8560981E9616}"/>
              </a:ext>
            </a:extLst>
          </p:cNvPr>
          <p:cNvSpPr txBox="1">
            <a:spLocks/>
          </p:cNvSpPr>
          <p:nvPr/>
        </p:nvSpPr>
        <p:spPr>
          <a:xfrm>
            <a:off x="2771475" y="6671104"/>
            <a:ext cx="6649050" cy="2276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he-IL" sz="900" dirty="0">
                <a:solidFill>
                  <a:schemeClr val="bg1">
                    <a:lumMod val="85000"/>
                  </a:schemeClr>
                </a:solidFill>
                <a:latin typeface="Arial Hebrew" pitchFamily="2" charset="-79"/>
                <a:cs typeface="Arial Hebrew" pitchFamily="2" charset="-79"/>
              </a:rPr>
              <a:t>כנס בטיחות מתקני משחקים 2026 - מכון התקנים הישראלי</a:t>
            </a:r>
          </a:p>
        </p:txBody>
      </p:sp>
      <p:sp>
        <p:nvSpPr>
          <p:cNvPr id="3" name="TextBox 2">
            <a:extLst>
              <a:ext uri="{FF2B5EF4-FFF2-40B4-BE49-F238E27FC236}">
                <a16:creationId xmlns:a16="http://schemas.microsoft.com/office/drawing/2014/main" id="{1590B0D3-04CF-C587-314D-7070FE54FA68}"/>
              </a:ext>
            </a:extLst>
          </p:cNvPr>
          <p:cNvSpPr txBox="1"/>
          <p:nvPr/>
        </p:nvSpPr>
        <p:spPr>
          <a:xfrm>
            <a:off x="162560" y="1143321"/>
            <a:ext cx="11856720" cy="5078313"/>
          </a:xfrm>
          <a:prstGeom prst="rect">
            <a:avLst/>
          </a:prstGeom>
          <a:noFill/>
        </p:spPr>
        <p:txBody>
          <a:bodyPr wrap="square">
            <a:spAutoFit/>
          </a:bodyPr>
          <a:lstStyle/>
          <a:p>
            <a:pPr algn="r" rtl="1"/>
            <a:endParaRPr lang="he-IL" sz="3600" dirty="0">
              <a:solidFill>
                <a:srgbClr val="002060"/>
              </a:solidFill>
              <a:latin typeface="Arial" panose="020B0604020202020204" pitchFamily="34" charset="0"/>
              <a:cs typeface="Arial" panose="020B0604020202020204" pitchFamily="34" charset="0"/>
            </a:endParaRPr>
          </a:p>
          <a:p>
            <a:pPr algn="r" rtl="1"/>
            <a:endParaRPr lang="he-IL" sz="2400" dirty="0">
              <a:solidFill>
                <a:srgbClr val="002060"/>
              </a:solidFill>
              <a:latin typeface="Arial" panose="020B0604020202020204" pitchFamily="34" charset="0"/>
              <a:cs typeface="Arial" panose="020B0604020202020204" pitchFamily="34" charset="0"/>
            </a:endParaRPr>
          </a:p>
          <a:p>
            <a:pPr algn="r" rtl="1"/>
            <a:r>
              <a:rPr lang="he-IL" sz="2400" dirty="0">
                <a:solidFill>
                  <a:srgbClr val="002060"/>
                </a:solidFill>
                <a:latin typeface="Arial" panose="020B0604020202020204" pitchFamily="34" charset="0"/>
                <a:cs typeface="Arial" panose="020B0604020202020204" pitchFamily="34" charset="0"/>
              </a:rPr>
              <a:t>וודאו שיש לכם אישורים על כל מתקן (תיקי מוצר ואישור אב טיפוס)</a:t>
            </a:r>
          </a:p>
          <a:p>
            <a:pPr algn="r" rtl="1"/>
            <a:endParaRPr lang="he-IL" sz="2400" dirty="0">
              <a:solidFill>
                <a:srgbClr val="002060"/>
              </a:solidFill>
              <a:latin typeface="Arial" panose="020B0604020202020204" pitchFamily="34" charset="0"/>
              <a:cs typeface="Arial" panose="020B0604020202020204" pitchFamily="34" charset="0"/>
            </a:endParaRPr>
          </a:p>
          <a:p>
            <a:pPr algn="r" rtl="1"/>
            <a:endParaRPr lang="he-IL" sz="2400" dirty="0">
              <a:solidFill>
                <a:srgbClr val="002060"/>
              </a:solidFill>
              <a:latin typeface="Arial" panose="020B0604020202020204" pitchFamily="34" charset="0"/>
              <a:cs typeface="Arial" panose="020B0604020202020204" pitchFamily="34" charset="0"/>
            </a:endParaRPr>
          </a:p>
          <a:p>
            <a:pPr algn="r" rtl="1"/>
            <a:endParaRPr lang="he-IL" sz="2400" dirty="0">
              <a:solidFill>
                <a:srgbClr val="002060"/>
              </a:solidFill>
              <a:latin typeface="Arial" panose="020B0604020202020204" pitchFamily="34" charset="0"/>
              <a:cs typeface="Arial" panose="020B0604020202020204" pitchFamily="34" charset="0"/>
            </a:endParaRPr>
          </a:p>
          <a:p>
            <a:pPr algn="r" rtl="1"/>
            <a:endParaRPr lang="he-IL" sz="2400" dirty="0">
              <a:solidFill>
                <a:srgbClr val="002060"/>
              </a:solidFill>
              <a:latin typeface="Arial" panose="020B0604020202020204" pitchFamily="34" charset="0"/>
              <a:cs typeface="Arial" panose="020B0604020202020204" pitchFamily="34" charset="0"/>
            </a:endParaRPr>
          </a:p>
          <a:p>
            <a:pPr algn="r" rtl="1"/>
            <a:r>
              <a:rPr lang="he-IL" sz="2400" dirty="0">
                <a:solidFill>
                  <a:srgbClr val="002060"/>
                </a:solidFill>
                <a:latin typeface="Arial" panose="020B0604020202020204" pitchFamily="34" charset="0"/>
                <a:cs typeface="Arial" panose="020B0604020202020204" pitchFamily="34" charset="0"/>
              </a:rPr>
              <a:t>תקצבו את התחזוקה מראש</a:t>
            </a:r>
          </a:p>
          <a:p>
            <a:pPr algn="r" rtl="1"/>
            <a:endParaRPr lang="he-IL" sz="2400" dirty="0">
              <a:solidFill>
                <a:srgbClr val="002060"/>
              </a:solidFill>
              <a:latin typeface="Arial" panose="020B0604020202020204" pitchFamily="34" charset="0"/>
              <a:cs typeface="Arial" panose="020B0604020202020204" pitchFamily="34" charset="0"/>
            </a:endParaRPr>
          </a:p>
          <a:p>
            <a:pPr algn="r" rtl="1"/>
            <a:endParaRPr lang="he-IL" sz="2400" dirty="0">
              <a:solidFill>
                <a:srgbClr val="002060"/>
              </a:solidFill>
              <a:latin typeface="Arial" panose="020B0604020202020204" pitchFamily="34" charset="0"/>
              <a:cs typeface="Arial" panose="020B0604020202020204" pitchFamily="34" charset="0"/>
            </a:endParaRPr>
          </a:p>
          <a:p>
            <a:pPr algn="r" rtl="1"/>
            <a:endParaRPr lang="he-IL" sz="2400" dirty="0">
              <a:solidFill>
                <a:srgbClr val="002060"/>
              </a:solidFill>
              <a:latin typeface="Arial" panose="020B0604020202020204" pitchFamily="34" charset="0"/>
              <a:cs typeface="Arial" panose="020B0604020202020204" pitchFamily="34" charset="0"/>
            </a:endParaRPr>
          </a:p>
          <a:p>
            <a:pPr algn="r" rtl="1"/>
            <a:endParaRPr lang="he-IL" sz="2400" dirty="0">
              <a:solidFill>
                <a:srgbClr val="002060"/>
              </a:solidFill>
              <a:latin typeface="Arial" panose="020B0604020202020204" pitchFamily="34" charset="0"/>
              <a:cs typeface="Arial" panose="020B0604020202020204" pitchFamily="34" charset="0"/>
            </a:endParaRPr>
          </a:p>
          <a:p>
            <a:pPr algn="r" rtl="1"/>
            <a:r>
              <a:rPr lang="he-IL" sz="2400" dirty="0">
                <a:solidFill>
                  <a:srgbClr val="002060"/>
                </a:solidFill>
                <a:latin typeface="Arial" panose="020B0604020202020204" pitchFamily="34" charset="0"/>
                <a:cs typeface="Arial" panose="020B0604020202020204" pitchFamily="34" charset="0"/>
              </a:rPr>
              <a:t>שתפו את מכון התקנים כבר בשלב התכנון</a:t>
            </a:r>
          </a:p>
        </p:txBody>
      </p:sp>
      <p:pic>
        <p:nvPicPr>
          <p:cNvPr id="5" name="תמונה 4">
            <a:extLst>
              <a:ext uri="{FF2B5EF4-FFF2-40B4-BE49-F238E27FC236}">
                <a16:creationId xmlns:a16="http://schemas.microsoft.com/office/drawing/2014/main" id="{3930F820-531A-5463-7544-421872B04CE8}"/>
              </a:ext>
            </a:extLst>
          </p:cNvPr>
          <p:cNvPicPr>
            <a:picLocks noChangeAspect="1"/>
          </p:cNvPicPr>
          <p:nvPr/>
        </p:nvPicPr>
        <p:blipFill>
          <a:blip r:embed="rId4"/>
          <a:stretch>
            <a:fillRect/>
          </a:stretch>
        </p:blipFill>
        <p:spPr>
          <a:xfrm>
            <a:off x="10591036" y="4807395"/>
            <a:ext cx="1042867" cy="650390"/>
          </a:xfrm>
          <a:prstGeom prst="rect">
            <a:avLst/>
          </a:prstGeom>
        </p:spPr>
      </p:pic>
      <p:pic>
        <p:nvPicPr>
          <p:cNvPr id="10" name="תמונה 9">
            <a:extLst>
              <a:ext uri="{FF2B5EF4-FFF2-40B4-BE49-F238E27FC236}">
                <a16:creationId xmlns:a16="http://schemas.microsoft.com/office/drawing/2014/main" id="{7068C049-72C0-CE72-D8DE-016D1A22BF0D}"/>
              </a:ext>
            </a:extLst>
          </p:cNvPr>
          <p:cNvPicPr>
            <a:picLocks noChangeAspect="1"/>
          </p:cNvPicPr>
          <p:nvPr/>
        </p:nvPicPr>
        <p:blipFill>
          <a:blip r:embed="rId5"/>
          <a:stretch>
            <a:fillRect/>
          </a:stretch>
        </p:blipFill>
        <p:spPr>
          <a:xfrm>
            <a:off x="10972800" y="2980932"/>
            <a:ext cx="605805" cy="683142"/>
          </a:xfrm>
          <a:prstGeom prst="rect">
            <a:avLst/>
          </a:prstGeom>
        </p:spPr>
      </p:pic>
      <p:pic>
        <p:nvPicPr>
          <p:cNvPr id="12" name="תמונה 11">
            <a:extLst>
              <a:ext uri="{FF2B5EF4-FFF2-40B4-BE49-F238E27FC236}">
                <a16:creationId xmlns:a16="http://schemas.microsoft.com/office/drawing/2014/main" id="{4E116CE9-4829-608D-E3D7-374B329A9E4B}"/>
              </a:ext>
            </a:extLst>
          </p:cNvPr>
          <p:cNvPicPr>
            <a:picLocks noChangeAspect="1"/>
          </p:cNvPicPr>
          <p:nvPr/>
        </p:nvPicPr>
        <p:blipFill>
          <a:blip r:embed="rId6"/>
          <a:stretch>
            <a:fillRect/>
          </a:stretch>
        </p:blipFill>
        <p:spPr>
          <a:xfrm>
            <a:off x="11112470" y="1329671"/>
            <a:ext cx="466136" cy="599995"/>
          </a:xfrm>
          <a:prstGeom prst="rect">
            <a:avLst/>
          </a:prstGeom>
        </p:spPr>
      </p:pic>
    </p:spTree>
    <p:extLst>
      <p:ext uri="{BB962C8B-B14F-4D97-AF65-F5344CB8AC3E}">
        <p14:creationId xmlns:p14="http://schemas.microsoft.com/office/powerpoint/2010/main" val="610813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2578</Words>
  <Application>Microsoft Office PowerPoint</Application>
  <PresentationFormat>מסך רחב</PresentationFormat>
  <Paragraphs>130</Paragraphs>
  <Slides>8</Slides>
  <Notes>8</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8</vt:i4>
      </vt:variant>
    </vt:vector>
  </HeadingPairs>
  <TitlesOfParts>
    <vt:vector size="13" baseType="lpstr">
      <vt:lpstr>Arial</vt:lpstr>
      <vt:lpstr>Arial Hebrew</vt:lpstr>
      <vt:lpstr>Calibri</vt:lpstr>
      <vt:lpstr>Calibri Light</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תמר שוסטר</dc:creator>
  <cp:lastModifiedBy>חן מחלב</cp:lastModifiedBy>
  <cp:revision>44</cp:revision>
  <dcterms:created xsi:type="dcterms:W3CDTF">2018-02-13T18:54:52Z</dcterms:created>
  <dcterms:modified xsi:type="dcterms:W3CDTF">2026-05-10T11:53:14Z</dcterms:modified>
</cp:coreProperties>
</file>