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18288000" cy="10287000"/>
  <p:notesSz cx="10287000" cy="1828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10"/>
  </p:normalViewPr>
  <p:slideViewPr>
    <p:cSldViewPr snapToGrid="0" snapToObjects="1">
      <p:cViewPr>
        <p:scale>
          <a:sx n="69" d="100"/>
          <a:sy n="69" d="100"/>
        </p:scale>
        <p:origin x="256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3751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26669" y="1203448"/>
            <a:ext cx="12955610" cy="3812147"/>
          </a:xfrm>
        </p:spPr>
        <p:txBody>
          <a:bodyPr bIns="0" anchor="b">
            <a:normAutofit/>
          </a:bodyPr>
          <a:lstStyle>
            <a:lvl1pPr algn="l">
              <a:defRPr sz="99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26670" y="5296807"/>
            <a:ext cx="12955608" cy="1466432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2700" b="0" cap="all" baseline="0">
                <a:solidFill>
                  <a:schemeClr val="tx1"/>
                </a:solidFill>
              </a:defRPr>
            </a:lvl1pPr>
            <a:lvl2pPr marL="685800" indent="0" algn="ctr">
              <a:buNone/>
              <a:defRPr sz="27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4751" y="493961"/>
            <a:ext cx="7460873" cy="46380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56497" y="1198460"/>
            <a:ext cx="1216529" cy="755367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3626670" y="5292813"/>
            <a:ext cx="12955608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293913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2180844" y="2770632"/>
            <a:ext cx="1441128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137165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158667" y="1198460"/>
            <a:ext cx="2423613" cy="6989834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67008" y="1198460"/>
            <a:ext cx="11743245" cy="6989834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158667" y="1198460"/>
            <a:ext cx="0" cy="6989834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12306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76502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2180844" y="2770632"/>
            <a:ext cx="1441128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981286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1358" y="2634195"/>
            <a:ext cx="12964731" cy="2831925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81358" y="5709293"/>
            <a:ext cx="12945669" cy="1519394"/>
          </a:xfrm>
        </p:spPr>
        <p:txBody>
          <a:bodyPr tIns="91440">
            <a:normAutofit/>
          </a:bodyPr>
          <a:lstStyle>
            <a:lvl1pPr marL="0" indent="0" algn="l">
              <a:buNone/>
              <a:defRPr sz="2700">
                <a:solidFill>
                  <a:schemeClr val="tx1"/>
                </a:solidFill>
              </a:defRPr>
            </a:lvl1pPr>
            <a:lvl2pPr marL="6858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181358" y="5707478"/>
            <a:ext cx="1294566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583165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3826" y="1207334"/>
            <a:ext cx="14408453" cy="1588958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70997" y="3016317"/>
            <a:ext cx="6967728" cy="5172893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20657" y="3026015"/>
            <a:ext cx="6967728" cy="5162280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2180844" y="2770632"/>
            <a:ext cx="1441128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9907964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0787" y="1206245"/>
            <a:ext cx="14411492" cy="1584479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0787" y="3029324"/>
            <a:ext cx="6967728" cy="1202915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3300" b="0" cap="all" baseline="0">
                <a:solidFill>
                  <a:schemeClr val="accent1"/>
                </a:solidFill>
              </a:defRPr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0787" y="4236404"/>
            <a:ext cx="6967728" cy="3966686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618543" y="3034505"/>
            <a:ext cx="6967728" cy="1203356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3300" b="0" cap="all" baseline="0">
                <a:solidFill>
                  <a:schemeClr val="accent1"/>
                </a:solidFill>
              </a:defRPr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618543" y="4232237"/>
            <a:ext cx="6967728" cy="3956057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2180844" y="2770632"/>
            <a:ext cx="1441128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617532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2180844" y="2770632"/>
            <a:ext cx="1441128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94615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47717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007" y="1198460"/>
            <a:ext cx="4909649" cy="3370676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65571" y="1198461"/>
            <a:ext cx="9018705" cy="6988239"/>
          </a:xfrm>
        </p:spPr>
        <p:txBody>
          <a:bodyPr anchor="ctr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67007" y="4808237"/>
            <a:ext cx="4912520" cy="3372272"/>
          </a:xfrm>
        </p:spPr>
        <p:txBody>
          <a:bodyPr/>
          <a:lstStyle>
            <a:lvl1pPr marL="0" indent="0" algn="l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2172420" y="4808237"/>
            <a:ext cx="490423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633713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1216081" y="723255"/>
            <a:ext cx="6111800" cy="7723652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6809" y="1694270"/>
            <a:ext cx="8298492" cy="2745876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186584" y="1683814"/>
            <a:ext cx="4186757" cy="5799491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75494" y="4718988"/>
            <a:ext cx="8286606" cy="3005613"/>
          </a:xfrm>
        </p:spPr>
        <p:txBody>
          <a:bodyPr>
            <a:normAutofit/>
          </a:bodyPr>
          <a:lstStyle>
            <a:lvl1pPr marL="0" indent="0" algn="l">
              <a:buNone/>
              <a:defRPr sz="27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71074" y="8204785"/>
            <a:ext cx="8291027" cy="480185"/>
          </a:xfrm>
        </p:spPr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4/19/26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71073" y="477961"/>
            <a:ext cx="8311506" cy="48139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2171074" y="4715408"/>
            <a:ext cx="8291027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394877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029215"/>
            <a:ext cx="18288000" cy="6158912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e-IL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9189720"/>
            <a:ext cx="18288000" cy="1114425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7369" y="1206779"/>
            <a:ext cx="14404913" cy="157385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7369" y="3023599"/>
            <a:ext cx="14404913" cy="5175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331208" y="495555"/>
            <a:ext cx="5251073" cy="4638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4/19/26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7369" y="493961"/>
            <a:ext cx="8908254" cy="4638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091" y="1198460"/>
            <a:ext cx="1216529" cy="755367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42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9192620"/>
            <a:ext cx="18288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2232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hf sldNum="0" hdr="0" ftr="0" dt="0"/>
  <p:txStyles>
    <p:titleStyle>
      <a:lvl1pPr algn="l" defTabSz="1371600" rtl="1" eaLnBrk="1" latinLnBrk="0" hangingPunct="1">
        <a:lnSpc>
          <a:spcPct val="90000"/>
        </a:lnSpc>
        <a:spcBef>
          <a:spcPct val="0"/>
        </a:spcBef>
        <a:buNone/>
        <a:defRPr sz="48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342900" algn="r" defTabSz="1371600" rtl="1" eaLnBrk="1" latinLnBrk="0" hangingPunct="1">
        <a:lnSpc>
          <a:spcPct val="120000"/>
        </a:lnSpc>
        <a:spcBef>
          <a:spcPts val="1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3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1028700" indent="-342900" algn="r" defTabSz="1371600" rtl="1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7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714500" indent="-342900" algn="r" defTabSz="1371600" rtl="1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2400300" indent="-342900" algn="r" defTabSz="1371600" rtl="1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1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3086100" indent="-342900" algn="r" defTabSz="1371600" rtl="1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3771900" indent="-342900" algn="r" defTabSz="1371600" rtl="1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4457700" indent="-342900" algn="r" defTabSz="1371600" rtl="1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5143500" indent="-342900" algn="r" defTabSz="1371600" rtl="1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5829300" indent="-342900" algn="r" defTabSz="1371600" rtl="1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1371600" rtl="1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r" defTabSz="1371600" rtl="1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r" defTabSz="1371600" rtl="1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r" defTabSz="1371600" rtl="1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r" defTabSz="1371600" rtl="1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r" defTabSz="1371600" rtl="1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r" defTabSz="1371600" rtl="1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r" defTabSz="1371600" rtl="1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r" defTabSz="1371600" rtl="1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4881920" y="1143000"/>
            <a:ext cx="2148780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1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050" kern="0" spc="147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· אפריל 2026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1333500" y="2076450"/>
            <a:ext cx="16089630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1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050" kern="0" spc="147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מתקני משחק ברשויות מקומיות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2667000" y="2619375"/>
            <a:ext cx="14716125" cy="2590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r" rtl="1">
              <a:lnSpc>
                <a:spcPct val="102000"/>
              </a:lnSpc>
              <a:buNone/>
            </a:pPr>
            <a:r>
              <a:rPr lang="he-IL" sz="9900" kern="0" spc="-148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אתגרי תחזוקה ברשויות הערביות והחרדיות</a:t>
            </a:r>
            <a:endParaRPr lang="en-US" sz="9900" dirty="0"/>
          </a:p>
        </p:txBody>
      </p:sp>
      <p:sp>
        <p:nvSpPr>
          <p:cNvPr id="6" name="Text 4"/>
          <p:cNvSpPr/>
          <p:nvPr/>
        </p:nvSpPr>
        <p:spPr>
          <a:xfrm>
            <a:off x="5524500" y="5514975"/>
            <a:ext cx="11772900" cy="1066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r" rtl="1">
              <a:lnSpc>
                <a:spcPct val="135000"/>
              </a:lnSpc>
              <a:buNone/>
            </a:pPr>
            <a:r>
              <a:rPr lang="en-US" sz="3000" i="1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למה גני משחקים ברשויות הערביות והחרדיות מתדרדרים מהר יותר — ומדוע הבעיה אינה מתחילה במתקן, אלא ביום שאחרי ההתקנה.</a:t>
            </a:r>
            <a:endParaRPr lang="en-US" sz="3000" dirty="0"/>
          </a:p>
        </p:txBody>
      </p:sp>
      <p:pic>
        <p:nvPicPr>
          <p:cNvPr id="8" name="תמונה 7">
            <a:extLst>
              <a:ext uri="{FF2B5EF4-FFF2-40B4-BE49-F238E27FC236}">
                <a16:creationId xmlns:a16="http://schemas.microsoft.com/office/drawing/2014/main" id="{E4CFF2E5-BA40-1A03-8A6D-CFD19B7BB9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057" y="8944123"/>
            <a:ext cx="2000885" cy="11322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4833550" y="838200"/>
            <a:ext cx="238765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975" kern="0" spc="117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חלק III · אופי הוונדליזם</a:t>
            </a:r>
            <a:endParaRPr lang="en-US" sz="975" dirty="0"/>
          </a:p>
        </p:txBody>
      </p:sp>
      <p:sp>
        <p:nvSpPr>
          <p:cNvPr id="3" name="Text 1"/>
          <p:cNvSpPr/>
          <p:nvPr/>
        </p:nvSpPr>
        <p:spPr>
          <a:xfrm>
            <a:off x="1143000" y="838200"/>
            <a:ext cx="700385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975" kern="0" spc="117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12 · 16</a:t>
            </a:r>
            <a:endParaRPr lang="en-US" sz="975" dirty="0"/>
          </a:p>
        </p:txBody>
      </p:sp>
      <p:sp>
        <p:nvSpPr>
          <p:cNvPr id="4" name="Text 2"/>
          <p:cNvSpPr/>
          <p:nvPr/>
        </p:nvSpPr>
        <p:spPr>
          <a:xfrm>
            <a:off x="1143000" y="1104900"/>
            <a:ext cx="16482060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1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050" kern="0" spc="147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אבחנה מהשטח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1143000" y="1533525"/>
            <a:ext cx="16482060" cy="1504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r" rtl="1">
              <a:lnSpc>
                <a:spcPct val="108000"/>
              </a:lnSpc>
              <a:buNone/>
            </a:pPr>
            <a:r>
              <a:rPr lang="en-US" sz="5400" kern="0" spc="-27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שני מגזרים, שני סוגי השחתה.</a:t>
            </a:r>
            <a:endParaRPr lang="en-US" sz="5400" dirty="0"/>
          </a:p>
        </p:txBody>
      </p:sp>
      <p:sp>
        <p:nvSpPr>
          <p:cNvPr id="6" name="Text 4"/>
          <p:cNvSpPr/>
          <p:nvPr/>
        </p:nvSpPr>
        <p:spPr>
          <a:xfrm>
            <a:off x="13746674" y="3309938"/>
            <a:ext cx="3480364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he-IL" sz="2400" kern="0" spc="137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1. </a:t>
            </a:r>
            <a:r>
              <a:rPr lang="en-US" sz="2400" kern="0" spc="137" dirty="0" err="1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מגזר</a:t>
            </a:r>
            <a:r>
              <a:rPr lang="en-US" sz="2400" kern="0" spc="137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ערבי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13451681" y="4057650"/>
            <a:ext cx="3480364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r" rtl="1">
              <a:lnSpc>
                <a:spcPct val="115000"/>
              </a:lnSpc>
              <a:buNone/>
            </a:pPr>
            <a:r>
              <a:rPr lang="en-US" sz="2250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השחתה «ממוסדת»</a:t>
            </a:r>
            <a:endParaRPr lang="en-US" sz="2250" dirty="0"/>
          </a:p>
        </p:txBody>
      </p:sp>
      <p:sp>
        <p:nvSpPr>
          <p:cNvPr id="8" name="Text 6"/>
          <p:cNvSpPr/>
          <p:nvPr/>
        </p:nvSpPr>
        <p:spPr>
          <a:xfrm>
            <a:off x="13451681" y="4514850"/>
            <a:ext cx="3480364" cy="8096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לא אחת הפכו קבלני עפר גן משחקים לאתר שפיכת פסולת. סוג השחתה שאינו קיים בצורה דומה במגזר החרדי.</a:t>
            </a:r>
            <a:endParaRPr lang="en-US" sz="20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9" name="Text 7"/>
          <p:cNvSpPr/>
          <p:nvPr/>
        </p:nvSpPr>
        <p:spPr>
          <a:xfrm>
            <a:off x="9748556" y="3309938"/>
            <a:ext cx="3480364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he-IL" sz="2400" kern="0" spc="137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2. </a:t>
            </a:r>
            <a:r>
              <a:rPr lang="en-US" sz="2400" kern="0" spc="137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מגזר ערבי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9453563" y="4057650"/>
            <a:ext cx="3480364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r" rtl="1">
              <a:lnSpc>
                <a:spcPct val="115000"/>
              </a:lnSpc>
              <a:buNone/>
            </a:pPr>
            <a:r>
              <a:rPr lang="en-US" sz="2250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אחים גדולים</a:t>
            </a:r>
            <a:endParaRPr lang="en-US" sz="2250" dirty="0"/>
          </a:p>
        </p:txBody>
      </p:sp>
      <p:sp>
        <p:nvSpPr>
          <p:cNvPr id="11" name="Text 9"/>
          <p:cNvSpPr/>
          <p:nvPr/>
        </p:nvSpPr>
        <p:spPr>
          <a:xfrm>
            <a:off x="9453563" y="4514850"/>
            <a:ext cx="3480364" cy="552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שבירת מתקנים על־ידי בני </a:t>
            </a:r>
            <a:r>
              <a:rPr lang="en-US" sz="2000" dirty="0" err="1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נוער</a:t>
            </a:r>
            <a:r>
              <a:rPr lang="en-US" sz="20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 </a:t>
            </a:r>
            <a:r>
              <a:rPr lang="he-IL" sz="20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-</a:t>
            </a:r>
            <a:r>
              <a:rPr lang="en-US" sz="20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 לא הילדים שמשחקים בגן, אלא האחים המבוגרים יותר שלהם.</a:t>
            </a:r>
            <a:endParaRPr lang="en-US" sz="20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5750437" y="3309938"/>
            <a:ext cx="3480364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he-IL" sz="2400" kern="0" spc="137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3. </a:t>
            </a:r>
            <a:r>
              <a:rPr lang="en-US" sz="2400" kern="0" spc="137" dirty="0" err="1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מגזר</a:t>
            </a:r>
            <a:r>
              <a:rPr lang="en-US" sz="2400" kern="0" spc="137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חרדי</a:t>
            </a:r>
            <a:endParaRPr lang="en-US" sz="2400" dirty="0"/>
          </a:p>
        </p:txBody>
      </p:sp>
      <p:sp>
        <p:nvSpPr>
          <p:cNvPr id="13" name="Text 11"/>
          <p:cNvSpPr/>
          <p:nvPr/>
        </p:nvSpPr>
        <p:spPr>
          <a:xfrm>
            <a:off x="5455444" y="4057650"/>
            <a:ext cx="3480364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r" rtl="1">
              <a:lnSpc>
                <a:spcPct val="115000"/>
              </a:lnSpc>
              <a:buNone/>
            </a:pPr>
            <a:r>
              <a:rPr lang="en-US" sz="2250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הילדים עצמם</a:t>
            </a:r>
            <a:endParaRPr lang="en-US" sz="2250" dirty="0"/>
          </a:p>
        </p:txBody>
      </p:sp>
      <p:sp>
        <p:nvSpPr>
          <p:cNvPr id="14" name="Text 12"/>
          <p:cNvSpPr/>
          <p:nvPr/>
        </p:nvSpPr>
        <p:spPr>
          <a:xfrm>
            <a:off x="5455444" y="4514850"/>
            <a:ext cx="3480364" cy="8096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במגזר החרדי, הילדים שמשחקים בגן הם לרוב גם אלו שגורמים </a:t>
            </a:r>
            <a:r>
              <a:rPr lang="en-US" sz="2000" dirty="0" err="1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לנזק</a:t>
            </a:r>
            <a:r>
              <a:rPr lang="en-US" sz="20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 </a:t>
            </a:r>
            <a:r>
              <a:rPr lang="he-IL" sz="20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-</a:t>
            </a:r>
            <a:r>
              <a:rPr lang="en-US" sz="20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 דפוס שימוש־יתר, לא בני נוער זרים.</a:t>
            </a:r>
            <a:endParaRPr lang="en-US" sz="20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1752318" y="3309938"/>
            <a:ext cx="3480364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he-IL" sz="2400" kern="0" spc="137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4. </a:t>
            </a:r>
            <a:r>
              <a:rPr lang="en-US" sz="2400" kern="0" spc="137" dirty="0" err="1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משותף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1457325" y="4057650"/>
            <a:ext cx="3480364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r" rtl="1">
              <a:lnSpc>
                <a:spcPct val="115000"/>
              </a:lnSpc>
              <a:buNone/>
            </a:pPr>
            <a:r>
              <a:rPr lang="en-US" sz="2250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הצתות</a:t>
            </a:r>
            <a:endParaRPr lang="en-US" sz="2250" dirty="0"/>
          </a:p>
        </p:txBody>
      </p:sp>
      <p:sp>
        <p:nvSpPr>
          <p:cNvPr id="17" name="Text 15"/>
          <p:cNvSpPr/>
          <p:nvPr/>
        </p:nvSpPr>
        <p:spPr>
          <a:xfrm>
            <a:off x="1457325" y="4514850"/>
            <a:ext cx="3480364" cy="552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שני המגזרים חווים הצתות </a:t>
            </a:r>
            <a:r>
              <a:rPr lang="en-US" sz="2000" dirty="0" err="1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מכוונות</a:t>
            </a:r>
            <a:r>
              <a:rPr lang="en-US" sz="20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 </a:t>
            </a:r>
            <a:r>
              <a:rPr lang="he-IL" sz="20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-</a:t>
            </a:r>
            <a:r>
              <a:rPr lang="en-US" sz="20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 אך המניע והדפוס שונים, כפי שנראה בעמוד הבא.</a:t>
            </a:r>
            <a:endParaRPr lang="en-US" sz="20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1143000" y="5876925"/>
            <a:ext cx="63638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900" kern="0" spc="90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12 / 16</a:t>
            </a:r>
            <a:endParaRPr lang="en-US" sz="900" dirty="0"/>
          </a:p>
        </p:txBody>
      </p:sp>
      <p:pic>
        <p:nvPicPr>
          <p:cNvPr id="20" name="תמונה 19">
            <a:extLst>
              <a:ext uri="{FF2B5EF4-FFF2-40B4-BE49-F238E27FC236}">
                <a16:creationId xmlns:a16="http://schemas.microsoft.com/office/drawing/2014/main" id="{346BA4D8-DA24-BA80-942C-0BE7C3A322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557" y="9154795"/>
            <a:ext cx="2000885" cy="11322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5636032" y="838200"/>
            <a:ext cx="1585168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975" kern="0" spc="117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חלק III · הצתות</a:t>
            </a:r>
            <a:endParaRPr lang="en-US" sz="975" dirty="0"/>
          </a:p>
        </p:txBody>
      </p:sp>
      <p:sp>
        <p:nvSpPr>
          <p:cNvPr id="3" name="Text 1"/>
          <p:cNvSpPr/>
          <p:nvPr/>
        </p:nvSpPr>
        <p:spPr>
          <a:xfrm>
            <a:off x="1143000" y="838200"/>
            <a:ext cx="700385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975" kern="0" spc="117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13 · 16</a:t>
            </a:r>
            <a:endParaRPr lang="en-US" sz="975" dirty="0"/>
          </a:p>
        </p:txBody>
      </p:sp>
      <p:sp>
        <p:nvSpPr>
          <p:cNvPr id="4" name="Text 2"/>
          <p:cNvSpPr/>
          <p:nvPr/>
        </p:nvSpPr>
        <p:spPr>
          <a:xfrm>
            <a:off x="1143000" y="1028700"/>
            <a:ext cx="16482060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en-US" sz="1600" kern="0" spc="147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תופעה חוזרת — עם הבדל חד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43000" y="1457325"/>
            <a:ext cx="16482060" cy="1504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08000"/>
              </a:lnSpc>
              <a:buNone/>
            </a:pPr>
            <a:r>
              <a:rPr lang="en-US" sz="9600" kern="0" spc="-27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אותה אש. אמירה אחרת.</a:t>
            </a:r>
            <a:endParaRPr lang="en-US" sz="9600" dirty="0"/>
          </a:p>
        </p:txBody>
      </p:sp>
      <p:sp>
        <p:nvSpPr>
          <p:cNvPr id="6" name="Text 4"/>
          <p:cNvSpPr/>
          <p:nvPr/>
        </p:nvSpPr>
        <p:spPr>
          <a:xfrm>
            <a:off x="13281422" y="3057525"/>
            <a:ext cx="3897086" cy="29527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en-US" sz="3200" kern="0" spc="137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מגזר</a:t>
            </a:r>
            <a:r>
              <a:rPr lang="en-US" sz="1600" kern="0" spc="137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</a:t>
            </a:r>
            <a:r>
              <a:rPr lang="en-US" sz="3200" kern="0" spc="137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חרדי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9691116" y="3752850"/>
            <a:ext cx="7686723" cy="514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15000"/>
              </a:lnSpc>
              <a:buNone/>
            </a:pPr>
            <a:r>
              <a:rPr lang="en-US" sz="5400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הצתה כהצהרה.</a:t>
            </a:r>
            <a:endParaRPr lang="en-US" sz="5400" dirty="0"/>
          </a:p>
        </p:txBody>
      </p:sp>
      <p:sp>
        <p:nvSpPr>
          <p:cNvPr id="8" name="Text 6"/>
          <p:cNvSpPr/>
          <p:nvPr/>
        </p:nvSpPr>
        <p:spPr>
          <a:xfrm>
            <a:off x="9890450" y="4648200"/>
            <a:ext cx="7431716" cy="76783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נתקלתי בשני מקרים שבהם שורף בא, והצהיר: «שרפתי את המתקן כי הוא גדול מדי, מושך קהל, או מציץ לחלון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הבית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שלי</a:t>
            </a:r>
            <a:r>
              <a:rPr lang="he-IL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וזה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לא מתאים לי.»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9933141" y="8493189"/>
            <a:ext cx="7288059" cy="4667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ההצתה היא מעשה פוליטי־פרטי: פעולה גלויה, ממוקדת, כמעט עם חתימה.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4885917" y="2981325"/>
            <a:ext cx="3897086" cy="76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en-US" sz="3200" kern="0" spc="137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מגזר</a:t>
            </a:r>
            <a:r>
              <a:rPr lang="en-US" sz="1600" kern="0" spc="137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</a:t>
            </a:r>
            <a:r>
              <a:rPr lang="en-US" sz="3200" kern="0" spc="137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ערבי</a:t>
            </a:r>
            <a:endParaRPr lang="en-US" sz="3200" dirty="0"/>
          </a:p>
        </p:txBody>
      </p:sp>
      <p:sp>
        <p:nvSpPr>
          <p:cNvPr id="11" name="Text 9"/>
          <p:cNvSpPr/>
          <p:nvPr/>
        </p:nvSpPr>
        <p:spPr>
          <a:xfrm>
            <a:off x="1042555" y="3720582"/>
            <a:ext cx="7686723" cy="514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15000"/>
              </a:lnSpc>
              <a:buNone/>
            </a:pPr>
            <a:r>
              <a:rPr lang="en-US" sz="5400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הצתה בשקט.</a:t>
            </a:r>
            <a:endParaRPr lang="en-US" sz="5400" dirty="0"/>
          </a:p>
        </p:txBody>
      </p:sp>
      <p:sp>
        <p:nvSpPr>
          <p:cNvPr id="12" name="Text 10"/>
          <p:cNvSpPr/>
          <p:nvPr/>
        </p:nvSpPr>
        <p:spPr>
          <a:xfrm>
            <a:off x="559838" y="4648200"/>
            <a:ext cx="8223166" cy="76783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גם במגזר הערבי שורפים מתקני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משחק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he-IL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אבל ללא הצהרה, ללא פנייה, ללא דרישה. המתקן נשרף בלילה, והבוקר מישהו מגלה.</a:t>
            </a:r>
            <a:endParaRPr lang="en-US" sz="3200" dirty="0"/>
          </a:p>
        </p:txBody>
      </p:sp>
      <p:sp>
        <p:nvSpPr>
          <p:cNvPr id="13" name="Text 11"/>
          <p:cNvSpPr/>
          <p:nvPr/>
        </p:nvSpPr>
        <p:spPr>
          <a:xfrm>
            <a:off x="559838" y="8505825"/>
            <a:ext cx="8434874" cy="47624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ההשלכה התחזוקתית זהה. ההקשר החברתי והצעדים שצריך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לנקוט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he-IL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שונים לחלוטין.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1636649" y="7096125"/>
            <a:ext cx="14716125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אין כאן כוונה לאפיין מגזרים שלמים. זו אבחנה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אופרטיבית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he-IL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להבין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את המניע, כדי לדעת איך מקצבים תחזוקה, איפה לשים מצלמה, ומתי להתקין מתקן חסין אש במקום מתקן תקני רגיל.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16024622" y="8277225"/>
            <a:ext cx="1196578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32500" lnSpcReduction="2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900" kern="0" spc="90" dirty="0" err="1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הצת</a:t>
            </a:r>
            <a:endParaRPr lang="he-IL" sz="900" kern="0" spc="90" dirty="0">
              <a:solidFill>
                <a:srgbClr val="000000"/>
              </a:solidFill>
              <a:latin typeface="Courier New" pitchFamily="34" charset="0"/>
              <a:ea typeface="Courier New" pitchFamily="34" charset="-122"/>
              <a:cs typeface="Courier New" pitchFamily="34" charset="-120"/>
            </a:endParaRPr>
          </a:p>
          <a:p>
            <a:pPr marL="0" indent="0" algn="l">
              <a:lnSpc>
                <a:spcPct val="155000"/>
              </a:lnSpc>
              <a:buNone/>
            </a:pPr>
            <a:r>
              <a:rPr lang="en-US" sz="900" kern="0" spc="90" dirty="0" err="1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ת</a:t>
            </a:r>
            <a:r>
              <a:rPr lang="en-US" sz="900" kern="0" spc="90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— השוואה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1143000" y="8277225"/>
            <a:ext cx="63638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900" kern="0" spc="90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13 / 16</a:t>
            </a:r>
            <a:endParaRPr lang="en-US" sz="900" dirty="0"/>
          </a:p>
        </p:txBody>
      </p:sp>
      <p:pic>
        <p:nvPicPr>
          <p:cNvPr id="17" name="תמונה 16">
            <a:extLst>
              <a:ext uri="{FF2B5EF4-FFF2-40B4-BE49-F238E27FC236}">
                <a16:creationId xmlns:a16="http://schemas.microsoft.com/office/drawing/2014/main" id="{23C9EDD7-391A-0978-822D-EEFA869DFA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842" y="118486"/>
            <a:ext cx="2000885" cy="11322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5457736" y="838200"/>
            <a:ext cx="1763464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975" kern="0" spc="117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חלק IV · משמעויות</a:t>
            </a:r>
            <a:endParaRPr lang="en-US" sz="975" dirty="0"/>
          </a:p>
        </p:txBody>
      </p:sp>
      <p:sp>
        <p:nvSpPr>
          <p:cNvPr id="3" name="Text 1"/>
          <p:cNvSpPr/>
          <p:nvPr/>
        </p:nvSpPr>
        <p:spPr>
          <a:xfrm>
            <a:off x="1143000" y="838200"/>
            <a:ext cx="700385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975" kern="0" spc="117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14 · 16</a:t>
            </a:r>
            <a:endParaRPr lang="en-US" sz="975" dirty="0"/>
          </a:p>
        </p:txBody>
      </p:sp>
      <p:sp>
        <p:nvSpPr>
          <p:cNvPr id="4" name="Text 2"/>
          <p:cNvSpPr/>
          <p:nvPr/>
        </p:nvSpPr>
        <p:spPr>
          <a:xfrm>
            <a:off x="1143000" y="1104900"/>
            <a:ext cx="16482060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1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050" kern="0" spc="147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מה המסקנה האופרטיבית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1143000" y="1533525"/>
            <a:ext cx="16482060" cy="1504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r" rtl="1">
              <a:lnSpc>
                <a:spcPct val="108000"/>
              </a:lnSpc>
              <a:buNone/>
            </a:pPr>
            <a:r>
              <a:rPr lang="en-US" sz="5400" kern="0" spc="-27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מה זה אומר לקבלנים ולרשויות.</a:t>
            </a:r>
            <a:endParaRPr lang="en-US" sz="5400" dirty="0"/>
          </a:p>
        </p:txBody>
      </p:sp>
      <p:sp>
        <p:nvSpPr>
          <p:cNvPr id="6" name="Text 4"/>
          <p:cNvSpPr/>
          <p:nvPr/>
        </p:nvSpPr>
        <p:spPr>
          <a:xfrm>
            <a:off x="1143000" y="3271838"/>
            <a:ext cx="15775686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David" panose="020E0502060401010101" pitchFamily="34" charset="-79"/>
                <a:ea typeface="Georgia" pitchFamily="34" charset="-122"/>
                <a:cs typeface="David" panose="020E0502060401010101" pitchFamily="34" charset="-79"/>
              </a:rPr>
              <a:t>תחזוקה היא לא שירות נלווה. היא המוצר</a:t>
            </a:r>
            <a:r>
              <a:rPr lang="en-US" sz="2400" dirty="0">
                <a:solidFill>
                  <a:srgbClr val="000000"/>
                </a:solidFill>
                <a:latin typeface="David" panose="020E0502060401010101" pitchFamily="34" charset="-79"/>
                <a:ea typeface="Georgia" pitchFamily="34" charset="-122"/>
                <a:cs typeface="David" panose="020E0502060401010101" pitchFamily="34" charset="-79"/>
              </a:rPr>
              <a:t>.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" name="Text 5"/>
          <p:cNvSpPr/>
          <p:nvPr/>
        </p:nvSpPr>
        <p:spPr>
          <a:xfrm>
            <a:off x="4884146" y="3795712"/>
            <a:ext cx="12016846" cy="27622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Autofit/>
          </a:bodyPr>
          <a:lstStyle/>
          <a:p>
            <a:pPr marL="0" indent="0" algn="r" rtl="1">
              <a:lnSpc>
                <a:spcPct val="15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יש לכלול חוזה תחזוקה רב־שנתי כחלק מכל </a:t>
            </a:r>
            <a:r>
              <a:rPr lang="en-US" sz="2400" dirty="0" err="1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מכרז</a:t>
            </a:r>
            <a:r>
              <a:rPr lang="en-US" sz="24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הק</a:t>
            </a:r>
            <a:r>
              <a:rPr lang="he-IL" sz="24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מה-</a:t>
            </a:r>
            <a:r>
              <a:rPr lang="en-US" sz="24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 ולא כאופציה נפרדת שנופלת בדרך.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8" name="Text 6"/>
          <p:cNvSpPr/>
          <p:nvPr/>
        </p:nvSpPr>
        <p:spPr>
          <a:xfrm>
            <a:off x="1143000" y="4605338"/>
            <a:ext cx="15775686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David" panose="020E0502060401010101" pitchFamily="34" charset="-79"/>
                <a:ea typeface="Georgia" pitchFamily="34" charset="-122"/>
                <a:cs typeface="David" panose="020E0502060401010101" pitchFamily="34" charset="-79"/>
              </a:rPr>
              <a:t>תקציב תחזוקה ריאלי, לא סמלי</a:t>
            </a:r>
            <a:r>
              <a:rPr lang="en-US" sz="2400" dirty="0">
                <a:solidFill>
                  <a:srgbClr val="000000"/>
                </a:solidFill>
                <a:latin typeface="David" panose="020E0502060401010101" pitchFamily="34" charset="-79"/>
                <a:ea typeface="Georgia" pitchFamily="34" charset="-122"/>
                <a:cs typeface="David" panose="020E0502060401010101" pitchFamily="34" charset="-79"/>
              </a:rPr>
              <a:t>.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9" name="Text 7"/>
          <p:cNvSpPr/>
          <p:nvPr/>
        </p:nvSpPr>
        <p:spPr>
          <a:xfrm>
            <a:off x="2481943" y="5157787"/>
            <a:ext cx="14436743" cy="64770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Autofit/>
          </a:bodyPr>
          <a:lstStyle/>
          <a:p>
            <a:pPr marL="0" indent="0" algn="r" rtl="1">
              <a:lnSpc>
                <a:spcPct val="15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אומדן שמרני: 10%–20% מעלות ההקמה לשנה, במגזרים </a:t>
            </a:r>
            <a:r>
              <a:rPr lang="en-US" sz="2400" dirty="0" err="1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שנסקרו</a:t>
            </a:r>
            <a:r>
              <a:rPr lang="en-US" sz="24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כאן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0" name="Text 8"/>
          <p:cNvSpPr/>
          <p:nvPr/>
        </p:nvSpPr>
        <p:spPr>
          <a:xfrm>
            <a:off x="1143000" y="5953125"/>
            <a:ext cx="15775686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David" panose="020E0502060401010101" pitchFamily="34" charset="-79"/>
                <a:ea typeface="Georgia" pitchFamily="34" charset="-122"/>
                <a:cs typeface="David" panose="020E0502060401010101" pitchFamily="34" charset="-79"/>
              </a:rPr>
              <a:t>אפיון ונדליזם לפי מגזר</a:t>
            </a:r>
            <a:r>
              <a:rPr lang="en-US" sz="2400" dirty="0">
                <a:solidFill>
                  <a:srgbClr val="000000"/>
                </a:solidFill>
                <a:latin typeface="David" panose="020E0502060401010101" pitchFamily="34" charset="-79"/>
                <a:ea typeface="Georgia" pitchFamily="34" charset="-122"/>
                <a:cs typeface="David" panose="020E0502060401010101" pitchFamily="34" charset="-79"/>
              </a:rPr>
              <a:t>.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1" name="Text 9"/>
          <p:cNvSpPr/>
          <p:nvPr/>
        </p:nvSpPr>
        <p:spPr>
          <a:xfrm>
            <a:off x="1779389" y="6448425"/>
            <a:ext cx="14998019" cy="2571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Autofit/>
          </a:bodyPr>
          <a:lstStyle/>
          <a:p>
            <a:pPr marL="0" indent="0" algn="r" rtl="1">
              <a:lnSpc>
                <a:spcPct val="15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מתקן במגזר עם אחים גדולים פעילים </a:t>
            </a:r>
            <a:r>
              <a:rPr lang="en-US" sz="2400" dirty="0" err="1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צריך</a:t>
            </a:r>
            <a:r>
              <a:rPr lang="en-US" sz="24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 </a:t>
            </a:r>
            <a:r>
              <a:rPr lang="he-IL" sz="24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מתקנים מאסיביים כגון בטון אולי</a:t>
            </a:r>
            <a:r>
              <a:rPr lang="en-US" sz="24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. מתקן באזור עם </a:t>
            </a:r>
            <a:r>
              <a:rPr lang="en-US" sz="2400" dirty="0" err="1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הצתות</a:t>
            </a:r>
            <a:r>
              <a:rPr lang="en-US" sz="24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 </a:t>
            </a:r>
            <a:r>
              <a:rPr lang="he-IL" sz="24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מפרט</a:t>
            </a:r>
            <a:r>
              <a:rPr lang="en-US" sz="24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 חסין אש. 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1143000" y="7153275"/>
            <a:ext cx="15775686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0000"/>
              </a:lnSpc>
              <a:buNone/>
            </a:pP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15784562" y="8372475"/>
            <a:ext cx="1436638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900" kern="0" spc="90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המלצות אופרטיביות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1143000" y="8372475"/>
            <a:ext cx="63638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900" kern="0" spc="90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14 / 16</a:t>
            </a:r>
            <a:endParaRPr lang="en-US" sz="900" dirty="0"/>
          </a:p>
        </p:txBody>
      </p:sp>
      <p:pic>
        <p:nvPicPr>
          <p:cNvPr id="16" name="תמונה 15">
            <a:extLst>
              <a:ext uri="{FF2B5EF4-FFF2-40B4-BE49-F238E27FC236}">
                <a16:creationId xmlns:a16="http://schemas.microsoft.com/office/drawing/2014/main" id="{86AEAD7A-14BE-314E-771A-35DADE8322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557" y="9154795"/>
            <a:ext cx="2000885" cy="11322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5546884" y="838200"/>
            <a:ext cx="1674316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975" kern="0" spc="117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חלק IV · עקרונות</a:t>
            </a:r>
            <a:endParaRPr lang="en-US" sz="975" dirty="0"/>
          </a:p>
        </p:txBody>
      </p:sp>
      <p:sp>
        <p:nvSpPr>
          <p:cNvPr id="3" name="Text 1"/>
          <p:cNvSpPr/>
          <p:nvPr/>
        </p:nvSpPr>
        <p:spPr>
          <a:xfrm>
            <a:off x="1143000" y="838200"/>
            <a:ext cx="700385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975" kern="0" spc="117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15 · 16</a:t>
            </a:r>
            <a:endParaRPr lang="en-US" sz="975" dirty="0"/>
          </a:p>
        </p:txBody>
      </p:sp>
      <p:sp>
        <p:nvSpPr>
          <p:cNvPr id="4" name="Text 2"/>
          <p:cNvSpPr/>
          <p:nvPr/>
        </p:nvSpPr>
        <p:spPr>
          <a:xfrm>
            <a:off x="1143000" y="1104900"/>
            <a:ext cx="16482060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1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050" kern="0" spc="147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עקרונות שצריכים להיכנס למכרז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1143000" y="1533525"/>
            <a:ext cx="16482060" cy="1504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r" rtl="1">
              <a:lnSpc>
                <a:spcPct val="108000"/>
              </a:lnSpc>
              <a:buNone/>
            </a:pPr>
            <a:r>
              <a:rPr lang="en-US" sz="5400" kern="0" spc="-27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מה משנים </a:t>
            </a:r>
            <a:r>
              <a:rPr lang="en-US" sz="5400" kern="0" spc="-27" dirty="0" err="1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במסמכי</a:t>
            </a:r>
            <a:r>
              <a:rPr lang="en-US" sz="5400" kern="0" spc="-27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r>
              <a:rPr lang="en-US" sz="5400" kern="0" spc="-27" dirty="0" err="1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ההתקשרות</a:t>
            </a:r>
            <a:endParaRPr lang="en-US" sz="5400" dirty="0"/>
          </a:p>
        </p:txBody>
      </p:sp>
      <p:sp>
        <p:nvSpPr>
          <p:cNvPr id="6" name="Text 4"/>
          <p:cNvSpPr/>
          <p:nvPr/>
        </p:nvSpPr>
        <p:spPr>
          <a:xfrm>
            <a:off x="13451681" y="3695700"/>
            <a:ext cx="3480364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en-US" sz="2000" b="1" kern="0" spc="137" dirty="0">
                <a:solidFill>
                  <a:srgbClr val="000000"/>
                </a:solidFill>
                <a:latin typeface="David" panose="020E0502060401010101" pitchFamily="34" charset="-79"/>
                <a:ea typeface="Courier New" pitchFamily="34" charset="-122"/>
                <a:cs typeface="David" panose="020E0502060401010101" pitchFamily="34" charset="-79"/>
              </a:rPr>
              <a:t>עיקרון 01</a:t>
            </a:r>
            <a:endParaRPr lang="en-US" sz="20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" name="Text 5"/>
          <p:cNvSpPr/>
          <p:nvPr/>
        </p:nvSpPr>
        <p:spPr>
          <a:xfrm>
            <a:off x="13451681" y="4448175"/>
            <a:ext cx="3480364" cy="685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r" rtl="1">
              <a:lnSpc>
                <a:spcPct val="115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David" panose="020E0502060401010101" pitchFamily="34" charset="-79"/>
                <a:ea typeface="Georgia" pitchFamily="34" charset="-122"/>
                <a:cs typeface="David" panose="020E0502060401010101" pitchFamily="34" charset="-79"/>
              </a:rPr>
              <a:t>תחזוקה רב־שנתית כחלק מהמכרז</a:t>
            </a:r>
            <a:endParaRPr lang="en-US" sz="20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8" name="Text 6"/>
          <p:cNvSpPr/>
          <p:nvPr/>
        </p:nvSpPr>
        <p:spPr>
          <a:xfrm>
            <a:off x="13451681" y="5015982"/>
            <a:ext cx="3480364" cy="552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ולא כשירות נפרד שנקנה על־פי תקציב משתנה. 5–7 שנים מינימום.</a:t>
            </a:r>
            <a:endParaRPr lang="en-US" sz="20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9" name="Text 7"/>
          <p:cNvSpPr/>
          <p:nvPr/>
        </p:nvSpPr>
        <p:spPr>
          <a:xfrm>
            <a:off x="9453563" y="3695700"/>
            <a:ext cx="3480364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en-US" sz="2000" b="1" kern="0" spc="137" dirty="0">
                <a:solidFill>
                  <a:srgbClr val="000000"/>
                </a:solidFill>
                <a:latin typeface="David" panose="020E0502060401010101" pitchFamily="34" charset="-79"/>
                <a:ea typeface="Courier New" pitchFamily="34" charset="-122"/>
                <a:cs typeface="David" panose="020E0502060401010101" pitchFamily="34" charset="-79"/>
              </a:rPr>
              <a:t>עיקרון 02</a:t>
            </a:r>
            <a:endParaRPr lang="en-US" sz="20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0" name="Text 8"/>
          <p:cNvSpPr/>
          <p:nvPr/>
        </p:nvSpPr>
        <p:spPr>
          <a:xfrm>
            <a:off x="9453562" y="4429125"/>
            <a:ext cx="3480364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15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David" panose="020E0502060401010101" pitchFamily="34" charset="-79"/>
                <a:ea typeface="Georgia" pitchFamily="34" charset="-122"/>
                <a:cs typeface="David" panose="020E0502060401010101" pitchFamily="34" charset="-79"/>
              </a:rPr>
              <a:t>מפרט לפי פרופיל סיכון</a:t>
            </a:r>
            <a:endParaRPr lang="en-US" sz="20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1" name="Text 9"/>
          <p:cNvSpPr/>
          <p:nvPr/>
        </p:nvSpPr>
        <p:spPr>
          <a:xfrm>
            <a:off x="9453563" y="4993433"/>
            <a:ext cx="3480364" cy="552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אפיון ונדליזם ואופי הצתות לפני בחירת המתקן, לא אחרי ההתקנה.</a:t>
            </a:r>
            <a:endParaRPr lang="en-US" sz="20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5455444" y="3695700"/>
            <a:ext cx="3480364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en-US" sz="2000" b="1" kern="0" spc="137" dirty="0">
                <a:solidFill>
                  <a:srgbClr val="000000"/>
                </a:solidFill>
                <a:latin typeface="David" panose="020E0502060401010101" pitchFamily="34" charset="-79"/>
                <a:ea typeface="Courier New" pitchFamily="34" charset="-122"/>
                <a:cs typeface="David" panose="020E0502060401010101" pitchFamily="34" charset="-79"/>
              </a:rPr>
              <a:t>עיקרון 03</a:t>
            </a:r>
            <a:endParaRPr lang="en-US" sz="20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5455443" y="4416490"/>
            <a:ext cx="3480364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15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David" panose="020E0502060401010101" pitchFamily="34" charset="-79"/>
                <a:ea typeface="Georgia" pitchFamily="34" charset="-122"/>
                <a:cs typeface="David" panose="020E0502060401010101" pitchFamily="34" charset="-79"/>
              </a:rPr>
              <a:t>מצע והצללה מתוקצבים בנפרד</a:t>
            </a:r>
            <a:endParaRPr lang="en-US" sz="20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5455444" y="4867275"/>
            <a:ext cx="3480364" cy="552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אלה שני הפריטים הראשונים שנופלים מהתקציב — ואסור שייפלו.</a:t>
            </a:r>
            <a:endParaRPr lang="en-US" sz="20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1457325" y="3695700"/>
            <a:ext cx="3480364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en-US" sz="2000" b="1" kern="0" spc="137" dirty="0">
                <a:solidFill>
                  <a:srgbClr val="000000"/>
                </a:solidFill>
                <a:latin typeface="David" panose="020E0502060401010101" pitchFamily="34" charset="-79"/>
                <a:ea typeface="Courier New" pitchFamily="34" charset="-122"/>
                <a:cs typeface="David" panose="020E0502060401010101" pitchFamily="34" charset="-79"/>
              </a:rPr>
              <a:t>עיקרון 04</a:t>
            </a:r>
            <a:endParaRPr lang="en-US" sz="20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1457324" y="4410075"/>
            <a:ext cx="3480364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15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David" panose="020E0502060401010101" pitchFamily="34" charset="-79"/>
                <a:ea typeface="Georgia" pitchFamily="34" charset="-122"/>
                <a:cs typeface="David" panose="020E0502060401010101" pitchFamily="34" charset="-79"/>
              </a:rPr>
              <a:t>תיעוד פתוח</a:t>
            </a:r>
            <a:endParaRPr lang="en-US" sz="20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939570" y="4867275"/>
            <a:ext cx="3998119" cy="552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ספר תחזוקה גלוי לציבור. לא רק לרשות. לוחות הזמנים </a:t>
            </a:r>
            <a:r>
              <a:rPr lang="en-US" sz="2000" dirty="0" err="1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לבדיקות</a:t>
            </a:r>
            <a:r>
              <a:rPr lang="en-US" sz="20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 </a:t>
            </a:r>
            <a:r>
              <a:rPr lang="he-IL" sz="20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-</a:t>
            </a:r>
            <a:r>
              <a:rPr lang="en-US" sz="20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 פומביים.</a:t>
            </a:r>
            <a:endParaRPr lang="en-US" sz="20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16104691" y="8753475"/>
            <a:ext cx="111650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900" kern="0" spc="90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עקרונות למכרז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1143000" y="5943600"/>
            <a:ext cx="63638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900" kern="0" spc="90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15 / 16</a:t>
            </a:r>
            <a:endParaRPr lang="en-US" sz="900" dirty="0"/>
          </a:p>
        </p:txBody>
      </p:sp>
      <p:pic>
        <p:nvPicPr>
          <p:cNvPr id="20" name="תמונה 19">
            <a:extLst>
              <a:ext uri="{FF2B5EF4-FFF2-40B4-BE49-F238E27FC236}">
                <a16:creationId xmlns:a16="http://schemas.microsoft.com/office/drawing/2014/main" id="{C79E966D-F583-3981-8A75-FD0A69814E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82100"/>
            <a:ext cx="2000885" cy="11322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6337161" y="1143000"/>
            <a:ext cx="693539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975" kern="0" spc="117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סיכום</a:t>
            </a:r>
            <a:endParaRPr lang="en-US" sz="975" dirty="0"/>
          </a:p>
        </p:txBody>
      </p:sp>
      <p:sp>
        <p:nvSpPr>
          <p:cNvPr id="3" name="Text 1"/>
          <p:cNvSpPr/>
          <p:nvPr/>
        </p:nvSpPr>
        <p:spPr>
          <a:xfrm>
            <a:off x="1333500" y="1143000"/>
            <a:ext cx="700385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975" kern="0" spc="117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16 · 16</a:t>
            </a:r>
            <a:endParaRPr lang="en-US" sz="975" dirty="0"/>
          </a:p>
        </p:txBody>
      </p:sp>
      <p:sp>
        <p:nvSpPr>
          <p:cNvPr id="4" name="Text 2"/>
          <p:cNvSpPr/>
          <p:nvPr/>
        </p:nvSpPr>
        <p:spPr>
          <a:xfrm>
            <a:off x="1333500" y="1333500"/>
            <a:ext cx="16089630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1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050" kern="0" spc="147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שלוש אמירות לסיום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2667000" y="1762125"/>
            <a:ext cx="14716125" cy="2895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r" rtl="1">
              <a:lnSpc>
                <a:spcPct val="105000"/>
              </a:lnSpc>
              <a:buNone/>
            </a:pPr>
            <a:r>
              <a:rPr lang="en-US" sz="7200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המתקן הוא תחילת השיחה, לא סופה.</a:t>
            </a:r>
            <a:endParaRPr lang="en-US" sz="7200" dirty="0"/>
          </a:p>
        </p:txBody>
      </p:sp>
      <p:sp>
        <p:nvSpPr>
          <p:cNvPr id="6" name="Text 4"/>
          <p:cNvSpPr/>
          <p:nvPr/>
        </p:nvSpPr>
        <p:spPr>
          <a:xfrm>
            <a:off x="12046432" y="5114925"/>
            <a:ext cx="4996891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en-US" sz="2800" kern="0" spc="137" dirty="0">
                <a:solidFill>
                  <a:srgbClr val="000000"/>
                </a:solidFill>
                <a:latin typeface="David" panose="020E0502060401010101" pitchFamily="34" charset="-79"/>
                <a:ea typeface="Courier New" pitchFamily="34" charset="-122"/>
                <a:cs typeface="David" panose="020E0502060401010101" pitchFamily="34" charset="-79"/>
              </a:rPr>
              <a:t>01</a:t>
            </a:r>
            <a:endParaRPr lang="en-US" sz="28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" name="Text 5"/>
          <p:cNvSpPr/>
          <p:nvPr/>
        </p:nvSpPr>
        <p:spPr>
          <a:xfrm>
            <a:off x="12103150" y="5800725"/>
            <a:ext cx="4996891" cy="781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3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David" panose="020E0502060401010101" pitchFamily="34" charset="-79"/>
                <a:ea typeface="Georgia" pitchFamily="34" charset="-122"/>
                <a:cs typeface="David" panose="020E0502060401010101" pitchFamily="34" charset="-79"/>
              </a:rPr>
              <a:t>במגזר </a:t>
            </a:r>
            <a:r>
              <a:rPr lang="en-US" sz="2800" dirty="0" err="1">
                <a:solidFill>
                  <a:srgbClr val="000000"/>
                </a:solidFill>
                <a:latin typeface="David" panose="020E0502060401010101" pitchFamily="34" charset="-79"/>
                <a:ea typeface="Georgia" pitchFamily="34" charset="-122"/>
                <a:cs typeface="David" panose="020E0502060401010101" pitchFamily="34" charset="-79"/>
              </a:rPr>
              <a:t>הערבי</a:t>
            </a:r>
            <a:r>
              <a:rPr lang="en-US" sz="2800" dirty="0">
                <a:solidFill>
                  <a:srgbClr val="000000"/>
                </a:solidFill>
                <a:latin typeface="David" panose="020E0502060401010101" pitchFamily="34" charset="-79"/>
                <a:ea typeface="Georgia" pitchFamily="34" charset="-122"/>
                <a:cs typeface="David" panose="020E0502060401010101" pitchFamily="34" charset="-79"/>
              </a:rPr>
              <a:t> </a:t>
            </a:r>
            <a:r>
              <a:rPr lang="he-IL" sz="2800" dirty="0">
                <a:solidFill>
                  <a:srgbClr val="000000"/>
                </a:solidFill>
                <a:latin typeface="David" panose="020E0502060401010101" pitchFamily="34" charset="-79"/>
                <a:ea typeface="Georgia" pitchFamily="34" charset="-122"/>
                <a:cs typeface="David" panose="020E0502060401010101" pitchFamily="34" charset="-79"/>
              </a:rPr>
              <a:t>-</a:t>
            </a:r>
            <a:r>
              <a:rPr lang="en-US" sz="2800" dirty="0">
                <a:solidFill>
                  <a:srgbClr val="000000"/>
                </a:solidFill>
                <a:latin typeface="David" panose="020E0502060401010101" pitchFamily="34" charset="-79"/>
                <a:ea typeface="Georgia" pitchFamily="34" charset="-122"/>
                <a:cs typeface="David" panose="020E0502060401010101" pitchFamily="34" charset="-79"/>
              </a:rPr>
              <a:t> הבעיה מתחילה בהיעדר. פחות גנים, פחות תקניים, פחות מתוקצבים.</a:t>
            </a:r>
            <a:endParaRPr lang="en-US" sz="28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8" name="Text 6"/>
          <p:cNvSpPr/>
          <p:nvPr/>
        </p:nvSpPr>
        <p:spPr>
          <a:xfrm>
            <a:off x="6645554" y="5143500"/>
            <a:ext cx="4996891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en-US" sz="2800" kern="0" spc="137" dirty="0">
                <a:solidFill>
                  <a:srgbClr val="000000"/>
                </a:solidFill>
                <a:latin typeface="David" panose="020E0502060401010101" pitchFamily="34" charset="-79"/>
                <a:ea typeface="Courier New" pitchFamily="34" charset="-122"/>
                <a:cs typeface="David" panose="020E0502060401010101" pitchFamily="34" charset="-79"/>
              </a:rPr>
              <a:t>02</a:t>
            </a:r>
            <a:endParaRPr lang="en-US" sz="28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9" name="Text 7"/>
          <p:cNvSpPr/>
          <p:nvPr/>
        </p:nvSpPr>
        <p:spPr>
          <a:xfrm>
            <a:off x="6645553" y="5869733"/>
            <a:ext cx="4996891" cy="1152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3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David" panose="020E0502060401010101" pitchFamily="34" charset="-79"/>
                <a:ea typeface="Georgia" pitchFamily="34" charset="-122"/>
                <a:cs typeface="David" panose="020E0502060401010101" pitchFamily="34" charset="-79"/>
              </a:rPr>
              <a:t>במגזר </a:t>
            </a:r>
            <a:r>
              <a:rPr lang="en-US" sz="2800" dirty="0" err="1">
                <a:solidFill>
                  <a:srgbClr val="000000"/>
                </a:solidFill>
                <a:latin typeface="David" panose="020E0502060401010101" pitchFamily="34" charset="-79"/>
                <a:ea typeface="Georgia" pitchFamily="34" charset="-122"/>
                <a:cs typeface="David" panose="020E0502060401010101" pitchFamily="34" charset="-79"/>
              </a:rPr>
              <a:t>החרדי</a:t>
            </a:r>
            <a:r>
              <a:rPr lang="en-US" sz="2800" dirty="0">
                <a:solidFill>
                  <a:srgbClr val="000000"/>
                </a:solidFill>
                <a:latin typeface="David" panose="020E0502060401010101" pitchFamily="34" charset="-79"/>
                <a:ea typeface="Georgia" pitchFamily="34" charset="-122"/>
                <a:cs typeface="David" panose="020E0502060401010101" pitchFamily="34" charset="-79"/>
              </a:rPr>
              <a:t> </a:t>
            </a:r>
            <a:r>
              <a:rPr lang="he-IL" sz="2800" dirty="0">
                <a:solidFill>
                  <a:srgbClr val="000000"/>
                </a:solidFill>
                <a:latin typeface="David" panose="020E0502060401010101" pitchFamily="34" charset="-79"/>
                <a:ea typeface="Georgia" pitchFamily="34" charset="-122"/>
                <a:cs typeface="David" panose="020E0502060401010101" pitchFamily="34" charset="-79"/>
              </a:rPr>
              <a:t>-</a:t>
            </a:r>
            <a:r>
              <a:rPr lang="en-US" sz="2800" dirty="0">
                <a:solidFill>
                  <a:srgbClr val="000000"/>
                </a:solidFill>
                <a:latin typeface="David" panose="020E0502060401010101" pitchFamily="34" charset="-79"/>
                <a:ea typeface="Georgia" pitchFamily="34" charset="-122"/>
                <a:cs typeface="David" panose="020E0502060401010101" pitchFamily="34" charset="-79"/>
              </a:rPr>
              <a:t> יש היתרים, אך ההוצאה הסמויה על ונדליזם ותיקונים גבוהה פי שניים עד שלושה.</a:t>
            </a:r>
            <a:endParaRPr lang="en-US" sz="28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0" name="Text 8"/>
          <p:cNvSpPr/>
          <p:nvPr/>
        </p:nvSpPr>
        <p:spPr>
          <a:xfrm>
            <a:off x="1333500" y="5114925"/>
            <a:ext cx="4996891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en-US" sz="2800" kern="0" spc="137" dirty="0">
                <a:solidFill>
                  <a:srgbClr val="000000"/>
                </a:solidFill>
                <a:latin typeface="David" panose="020E0502060401010101" pitchFamily="34" charset="-79"/>
                <a:ea typeface="Courier New" pitchFamily="34" charset="-122"/>
                <a:cs typeface="David" panose="020E0502060401010101" pitchFamily="34" charset="-79"/>
              </a:rPr>
              <a:t>03</a:t>
            </a:r>
            <a:endParaRPr lang="en-US" sz="28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1" name="Text 9"/>
          <p:cNvSpPr/>
          <p:nvPr/>
        </p:nvSpPr>
        <p:spPr>
          <a:xfrm>
            <a:off x="1333499" y="5882757"/>
            <a:ext cx="4996891" cy="781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30000"/>
              </a:lnSpc>
              <a:buNone/>
            </a:pPr>
            <a:r>
              <a:rPr lang="en-US" sz="2800" dirty="0" err="1">
                <a:solidFill>
                  <a:srgbClr val="000000"/>
                </a:solidFill>
                <a:latin typeface="David" panose="020E0502060401010101" pitchFamily="34" charset="-79"/>
                <a:ea typeface="Georgia" pitchFamily="34" charset="-122"/>
                <a:cs typeface="David" panose="020E0502060401010101" pitchFamily="34" charset="-79"/>
              </a:rPr>
              <a:t>בשניהם</a:t>
            </a:r>
            <a:r>
              <a:rPr lang="en-US" sz="2800" dirty="0">
                <a:solidFill>
                  <a:srgbClr val="000000"/>
                </a:solidFill>
                <a:latin typeface="David" panose="020E0502060401010101" pitchFamily="34" charset="-79"/>
                <a:ea typeface="Georgia" pitchFamily="34" charset="-122"/>
                <a:cs typeface="David" panose="020E0502060401010101" pitchFamily="34" charset="-79"/>
              </a:rPr>
              <a:t> </a:t>
            </a:r>
            <a:r>
              <a:rPr lang="he-IL" sz="2800" dirty="0">
                <a:solidFill>
                  <a:srgbClr val="000000"/>
                </a:solidFill>
                <a:latin typeface="David" panose="020E0502060401010101" pitchFamily="34" charset="-79"/>
                <a:ea typeface="Georgia" pitchFamily="34" charset="-122"/>
                <a:cs typeface="David" panose="020E0502060401010101" pitchFamily="34" charset="-79"/>
              </a:rPr>
              <a:t>-</a:t>
            </a:r>
            <a:r>
              <a:rPr lang="en-US" sz="2800" dirty="0">
                <a:solidFill>
                  <a:srgbClr val="000000"/>
                </a:solidFill>
                <a:latin typeface="David" panose="020E0502060401010101" pitchFamily="34" charset="-79"/>
                <a:ea typeface="Georgia" pitchFamily="34" charset="-122"/>
                <a:cs typeface="David" panose="020E0502060401010101" pitchFamily="34" charset="-79"/>
              </a:rPr>
              <a:t> התחזוקה היא לא שירות נלווה. בלעדיה, הגן הכי יקר הוא גם הכי קצר.</a:t>
            </a:r>
            <a:endParaRPr lang="en-US" sz="28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1365497" y="8677275"/>
            <a:ext cx="63638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900" kern="0" spc="90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16 / 16</a:t>
            </a:r>
            <a:endParaRPr lang="en-US" sz="900" dirty="0"/>
          </a:p>
        </p:txBody>
      </p:sp>
      <p:pic>
        <p:nvPicPr>
          <p:cNvPr id="14" name="תמונה 13">
            <a:extLst>
              <a:ext uri="{FF2B5EF4-FFF2-40B4-BE49-F238E27FC236}">
                <a16:creationId xmlns:a16="http://schemas.microsoft.com/office/drawing/2014/main" id="{1ED53AE0-C04F-DAA9-8EBA-C1B41A21FA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00" y="9088017"/>
            <a:ext cx="2000885" cy="11322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3"/>
          <p:cNvSpPr/>
          <p:nvPr/>
        </p:nvSpPr>
        <p:spPr>
          <a:xfrm>
            <a:off x="2614612" y="839449"/>
            <a:ext cx="12753975" cy="962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35000"/>
              </a:lnSpc>
              <a:buNone/>
            </a:pPr>
            <a:r>
              <a:rPr lang="en-US" sz="4400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הנחת היסוד ברשויות </a:t>
            </a:r>
            <a:r>
              <a:rPr lang="en-US" sz="4400" dirty="0" err="1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רבות</a:t>
            </a:r>
            <a:r>
              <a:rPr lang="en-US" sz="4400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- «שגר ושכח» - </a:t>
            </a:r>
            <a:r>
              <a:rPr lang="en-US" sz="4400" dirty="0" err="1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אינה</a:t>
            </a:r>
            <a:r>
              <a:rPr lang="en-US" sz="4400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. ההתקנה היא לא הסוף של ההוצאה, אלא ההתחלה שלה.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9525000" y="3857625"/>
            <a:ext cx="7848600" cy="1038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6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כשרשות מתקינה גן משחקים, היא נכנסת למחויבות תחזוקתית רב־שנתית: חלקי חילוף, מצעים, הצללות, בדיקות תקופתיות, ותיקוני ונדליזם. ברוב </a:t>
            </a:r>
            <a:r>
              <a:rPr lang="en-US" sz="2800" dirty="0" err="1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המקרים</a:t>
            </a:r>
            <a:r>
              <a:rPr lang="en-US" sz="28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 </a:t>
            </a:r>
            <a:r>
              <a:rPr lang="he-IL" sz="28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-</a:t>
            </a:r>
            <a:r>
              <a:rPr lang="en-US" sz="28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 תקציב התחזוקה אינו קיים, או שאינו נאמד כראוי.</a:t>
            </a:r>
            <a:endParaRPr lang="en-US" sz="28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" name="Text 5"/>
          <p:cNvSpPr/>
          <p:nvPr/>
        </p:nvSpPr>
        <p:spPr>
          <a:xfrm>
            <a:off x="1143000" y="3857625"/>
            <a:ext cx="7848600" cy="1038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6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במסמך זה נתבונן בשני מגזרים שבהם הבעיה </a:t>
            </a:r>
            <a:r>
              <a:rPr lang="en-US" sz="2800" dirty="0" err="1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חריפה</a:t>
            </a:r>
            <a:r>
              <a:rPr lang="en-US" sz="28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במיוחד</a:t>
            </a:r>
            <a:r>
              <a:rPr lang="he-IL" sz="28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-</a:t>
            </a:r>
            <a:r>
              <a:rPr lang="en-US" sz="2800" dirty="0" err="1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הרשויות</a:t>
            </a:r>
            <a:r>
              <a:rPr lang="en-US" sz="28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 הערביות והרשויות </a:t>
            </a:r>
            <a:r>
              <a:rPr lang="en-US" sz="2800" dirty="0" err="1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החרדיות</a:t>
            </a:r>
            <a:r>
              <a:rPr lang="en-US" sz="28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 </a:t>
            </a:r>
            <a:r>
              <a:rPr lang="he-IL" sz="28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-</a:t>
            </a:r>
            <a:r>
              <a:rPr lang="en-US" sz="28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 ונראה שהאתגרים נובעים משילוב של תת־השקעה, מודעות תקציבית נמוכה, ואופי ונדליזם ייחודי לכל מגזר.</a:t>
            </a:r>
            <a:endParaRPr lang="en-US" sz="28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9" name="Text 7"/>
          <p:cNvSpPr/>
          <p:nvPr/>
        </p:nvSpPr>
        <p:spPr>
          <a:xfrm>
            <a:off x="948128" y="9066707"/>
            <a:ext cx="2476946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en-US" sz="900" kern="0" spc="90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אתגרי תחזוקה · מגזר ערבי וחרדי</a:t>
            </a:r>
            <a:endParaRPr lang="en-US" sz="900" dirty="0"/>
          </a:p>
        </p:txBody>
      </p:sp>
      <p:pic>
        <p:nvPicPr>
          <p:cNvPr id="10" name="תמונה 9">
            <a:extLst>
              <a:ext uri="{FF2B5EF4-FFF2-40B4-BE49-F238E27FC236}">
                <a16:creationId xmlns:a16="http://schemas.microsoft.com/office/drawing/2014/main" id="{29103E61-01AE-BED1-2960-94687CC2DD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810" y="8980010"/>
            <a:ext cx="2000885" cy="11322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1143000" y="838200"/>
            <a:ext cx="700385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en-US" sz="975" kern="0" spc="117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03 · 16</a:t>
            </a:r>
            <a:endParaRPr lang="en-US" sz="975" dirty="0"/>
          </a:p>
        </p:txBody>
      </p:sp>
      <p:sp>
        <p:nvSpPr>
          <p:cNvPr id="4" name="Text 2"/>
          <p:cNvSpPr/>
          <p:nvPr/>
        </p:nvSpPr>
        <p:spPr>
          <a:xfrm>
            <a:off x="1143000" y="1104900"/>
            <a:ext cx="16482060" cy="771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r" rtl="1">
              <a:lnSpc>
                <a:spcPct val="108000"/>
              </a:lnSpc>
              <a:buNone/>
            </a:pPr>
            <a:r>
              <a:rPr lang="en-US" sz="5400" kern="0" spc="-27" dirty="0" err="1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מה</a:t>
            </a:r>
            <a:r>
              <a:rPr lang="en-US" sz="5400" kern="0" spc="-27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r>
              <a:rPr lang="en-US" sz="5400" kern="0" spc="-27" dirty="0" err="1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נסקור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16143238" y="2390775"/>
            <a:ext cx="838200" cy="3000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en-US" sz="2400" kern="0" spc="147" dirty="0">
                <a:solidFill>
                  <a:srgbClr val="000000"/>
                </a:solidFill>
                <a:latin typeface="David" panose="020E0502060401010101" pitchFamily="34" charset="-79"/>
                <a:ea typeface="Courier New" pitchFamily="34" charset="-122"/>
                <a:cs typeface="David" panose="020E0502060401010101" pitchFamily="34" charset="-79"/>
              </a:rPr>
              <a:t>I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Text 4"/>
          <p:cNvSpPr/>
          <p:nvPr/>
        </p:nvSpPr>
        <p:spPr>
          <a:xfrm>
            <a:off x="2165598" y="2466975"/>
            <a:ext cx="14251494" cy="4476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r" rtl="1">
              <a:lnSpc>
                <a:spcPct val="115000"/>
              </a:lnSpc>
              <a:buNone/>
            </a:pPr>
            <a:r>
              <a:rPr lang="en-US" sz="2850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מפת הבעיה — שני מגזרים, תמונה שונה</a:t>
            </a:r>
            <a:endParaRPr lang="en-US" sz="2850" dirty="0"/>
          </a:p>
        </p:txBody>
      </p:sp>
      <p:sp>
        <p:nvSpPr>
          <p:cNvPr id="8" name="Text 6"/>
          <p:cNvSpPr/>
          <p:nvPr/>
        </p:nvSpPr>
        <p:spPr>
          <a:xfrm>
            <a:off x="16383000" y="3309938"/>
            <a:ext cx="838200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en-US" sz="2400" kern="0" spc="147" dirty="0">
                <a:solidFill>
                  <a:srgbClr val="000000"/>
                </a:solidFill>
                <a:latin typeface="David" panose="020E0502060401010101" pitchFamily="34" charset="-79"/>
                <a:ea typeface="Courier New" pitchFamily="34" charset="-122"/>
                <a:cs typeface="David" panose="020E0502060401010101" pitchFamily="34" charset="-79"/>
              </a:rPr>
              <a:t>II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9" name="Text 7"/>
          <p:cNvSpPr/>
          <p:nvPr/>
        </p:nvSpPr>
        <p:spPr>
          <a:xfrm>
            <a:off x="2165598" y="3457575"/>
            <a:ext cx="14251494" cy="4476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r" rtl="1">
              <a:lnSpc>
                <a:spcPct val="115000"/>
              </a:lnSpc>
              <a:buNone/>
            </a:pPr>
            <a:r>
              <a:rPr lang="en-US" sz="2850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המיתוס של «שגר ושכח»</a:t>
            </a:r>
            <a:endParaRPr lang="en-US" sz="2850" dirty="0"/>
          </a:p>
        </p:txBody>
      </p:sp>
      <p:sp>
        <p:nvSpPr>
          <p:cNvPr id="11" name="Text 9"/>
          <p:cNvSpPr/>
          <p:nvPr/>
        </p:nvSpPr>
        <p:spPr>
          <a:xfrm>
            <a:off x="16383000" y="4300538"/>
            <a:ext cx="838200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en-US" sz="2400" kern="0" spc="147" dirty="0">
                <a:solidFill>
                  <a:srgbClr val="000000"/>
                </a:solidFill>
                <a:latin typeface="David" panose="020E0502060401010101" pitchFamily="34" charset="-79"/>
                <a:ea typeface="Courier New" pitchFamily="34" charset="-122"/>
                <a:cs typeface="David" panose="020E0502060401010101" pitchFamily="34" charset="-79"/>
              </a:rPr>
              <a:t>III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2165598" y="4448175"/>
            <a:ext cx="14251494" cy="4476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r" rtl="1">
              <a:lnSpc>
                <a:spcPct val="115000"/>
              </a:lnSpc>
              <a:buNone/>
            </a:pPr>
            <a:r>
              <a:rPr lang="en-US" sz="2850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ונדליזם — ולמה הוא לא אותו דבר</a:t>
            </a:r>
            <a:endParaRPr lang="en-US" sz="2850" dirty="0"/>
          </a:p>
        </p:txBody>
      </p:sp>
      <p:sp>
        <p:nvSpPr>
          <p:cNvPr id="14" name="Text 12"/>
          <p:cNvSpPr/>
          <p:nvPr/>
        </p:nvSpPr>
        <p:spPr>
          <a:xfrm>
            <a:off x="16383000" y="5291138"/>
            <a:ext cx="838200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en-US" sz="2400" kern="0" spc="147" dirty="0">
                <a:solidFill>
                  <a:srgbClr val="000000"/>
                </a:solidFill>
                <a:latin typeface="David" panose="020E0502060401010101" pitchFamily="34" charset="-79"/>
                <a:ea typeface="Courier New" pitchFamily="34" charset="-122"/>
                <a:cs typeface="David" panose="020E0502060401010101" pitchFamily="34" charset="-79"/>
              </a:rPr>
              <a:t>IV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2165598" y="5438775"/>
            <a:ext cx="14251494" cy="4476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r" rtl="1">
              <a:lnSpc>
                <a:spcPct val="115000"/>
              </a:lnSpc>
              <a:buNone/>
            </a:pPr>
            <a:r>
              <a:rPr lang="en-US" sz="2850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משמעויות לקבלנים ולרשויות</a:t>
            </a:r>
            <a:endParaRPr lang="en-US" sz="2850" dirty="0"/>
          </a:p>
        </p:txBody>
      </p:sp>
      <p:sp>
        <p:nvSpPr>
          <p:cNvPr id="17" name="Text 15"/>
          <p:cNvSpPr/>
          <p:nvPr/>
        </p:nvSpPr>
        <p:spPr>
          <a:xfrm>
            <a:off x="16215771" y="6289702"/>
            <a:ext cx="838200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en-US" sz="2400" kern="0" spc="147" dirty="0">
                <a:solidFill>
                  <a:srgbClr val="000000"/>
                </a:solidFill>
                <a:latin typeface="David" panose="020E0502060401010101" pitchFamily="34" charset="-79"/>
                <a:ea typeface="Courier New" pitchFamily="34" charset="-122"/>
                <a:cs typeface="David" panose="020E0502060401010101" pitchFamily="34" charset="-79"/>
              </a:rPr>
              <a:t>V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1707356" y="6429375"/>
            <a:ext cx="14723483" cy="4476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r" rtl="1">
              <a:lnSpc>
                <a:spcPct val="115000"/>
              </a:lnSpc>
              <a:buNone/>
            </a:pPr>
            <a:r>
              <a:rPr lang="en-US" sz="2850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סיכום והמלצות</a:t>
            </a:r>
            <a:endParaRPr lang="en-US" sz="2850" dirty="0"/>
          </a:p>
        </p:txBody>
      </p:sp>
      <p:pic>
        <p:nvPicPr>
          <p:cNvPr id="22" name="תמונה 21">
            <a:extLst>
              <a:ext uri="{FF2B5EF4-FFF2-40B4-BE49-F238E27FC236}">
                <a16:creationId xmlns:a16="http://schemas.microsoft.com/office/drawing/2014/main" id="{25043936-1E2F-6533-A600-037D2D7298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713" y="8835072"/>
            <a:ext cx="2000885" cy="11322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1333500" y="952500"/>
            <a:ext cx="700385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975" kern="0" spc="117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04 · 16</a:t>
            </a:r>
            <a:endParaRPr lang="en-US" sz="975" dirty="0"/>
          </a:p>
        </p:txBody>
      </p:sp>
      <p:sp>
        <p:nvSpPr>
          <p:cNvPr id="4" name="Text 2"/>
          <p:cNvSpPr/>
          <p:nvPr/>
        </p:nvSpPr>
        <p:spPr>
          <a:xfrm>
            <a:off x="16011971" y="2114550"/>
            <a:ext cx="1018729" cy="27908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r" rtl="1">
              <a:lnSpc>
                <a:spcPct val="85000"/>
              </a:lnSpc>
              <a:buNone/>
            </a:pPr>
            <a:r>
              <a:rPr lang="en-US" sz="25500" kern="0" spc="-1020" dirty="0">
                <a:solidFill>
                  <a:srgbClr val="000000">
                    <a:alpha val="92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</a:t>
            </a:r>
            <a:endParaRPr lang="en-US" sz="25500" dirty="0"/>
          </a:p>
        </p:txBody>
      </p:sp>
      <p:sp>
        <p:nvSpPr>
          <p:cNvPr id="5" name="Text 3"/>
          <p:cNvSpPr/>
          <p:nvPr/>
        </p:nvSpPr>
        <p:spPr>
          <a:xfrm>
            <a:off x="2767012" y="2388121"/>
            <a:ext cx="12753975" cy="151025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r" rtl="1">
              <a:lnSpc>
                <a:spcPct val="110000"/>
              </a:lnSpc>
              <a:buNone/>
            </a:pPr>
            <a:r>
              <a:rPr lang="en-US" sz="6600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מפת הבעיה — שני מגזרים, </a:t>
            </a:r>
            <a:r>
              <a:rPr lang="en-US" sz="6600" dirty="0" err="1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תמונה</a:t>
            </a:r>
            <a:r>
              <a:rPr lang="he-IL" sz="6600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קצת</a:t>
            </a:r>
            <a:r>
              <a:rPr lang="en-US" sz="6600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שונה.</a:t>
            </a:r>
            <a:endParaRPr lang="en-US" sz="6600" dirty="0"/>
          </a:p>
        </p:txBody>
      </p:sp>
      <p:pic>
        <p:nvPicPr>
          <p:cNvPr id="9" name="תמונה 8">
            <a:extLst>
              <a:ext uri="{FF2B5EF4-FFF2-40B4-BE49-F238E27FC236}">
                <a16:creationId xmlns:a16="http://schemas.microsoft.com/office/drawing/2014/main" id="{5BFA1E7A-79D9-4FE7-0D0E-2DB38CC99F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876" y="8925462"/>
            <a:ext cx="2000885" cy="11322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1143000" y="838200"/>
            <a:ext cx="700385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975" kern="0" spc="117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05 · 16</a:t>
            </a:r>
            <a:endParaRPr lang="en-US" sz="975" dirty="0"/>
          </a:p>
        </p:txBody>
      </p:sp>
      <p:sp>
        <p:nvSpPr>
          <p:cNvPr id="4" name="Text 2"/>
          <p:cNvSpPr/>
          <p:nvPr/>
        </p:nvSpPr>
        <p:spPr>
          <a:xfrm>
            <a:off x="1143000" y="1104900"/>
            <a:ext cx="16482060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1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050" kern="0" spc="147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פער כמותי — נקודת פתיחה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1143000" y="1533525"/>
            <a:ext cx="16482060" cy="1504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r" rtl="1">
              <a:lnSpc>
                <a:spcPct val="108000"/>
              </a:lnSpc>
              <a:buNone/>
            </a:pPr>
            <a:r>
              <a:rPr lang="en-US" sz="5400" kern="0" spc="-27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לפני שמדברים על תחזוקה, צריך לדבר על היעדר.</a:t>
            </a:r>
            <a:endParaRPr lang="en-US" sz="5400" dirty="0"/>
          </a:p>
        </p:txBody>
      </p:sp>
      <p:sp>
        <p:nvSpPr>
          <p:cNvPr id="6" name="Text 4"/>
          <p:cNvSpPr/>
          <p:nvPr/>
        </p:nvSpPr>
        <p:spPr>
          <a:xfrm>
            <a:off x="171920" y="2952749"/>
            <a:ext cx="17340835" cy="16287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r" rtl="1">
              <a:lnSpc>
                <a:spcPct val="16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בעיר גדולה באזור המרכז, אוכלוסייה של כ־50,000 תושבים במגזר </a:t>
            </a:r>
            <a:r>
              <a:rPr lang="en-US" sz="3200" dirty="0" err="1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הערבי</a:t>
            </a:r>
            <a:r>
              <a:rPr lang="en-US" sz="32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 </a:t>
            </a:r>
            <a:r>
              <a:rPr lang="he-IL" sz="32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-</a:t>
            </a:r>
            <a:r>
              <a:rPr lang="en-US" sz="32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 נמצאו בסקר </a:t>
            </a:r>
            <a:r>
              <a:rPr lang="en-US" sz="3200" dirty="0" err="1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ידני</a:t>
            </a:r>
            <a:r>
              <a:rPr lang="en-US" sz="32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 </a:t>
            </a:r>
            <a:r>
              <a:rPr lang="he-IL" sz="32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שביצעתי </a:t>
            </a:r>
            <a:r>
              <a:rPr lang="en-US" sz="3200" dirty="0" err="1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רק</a:t>
            </a:r>
            <a:r>
              <a:rPr lang="en-US" sz="32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 שישה גני משחקים. מתוכם, גן אחד בלבד הותקן בהתאם לתקן. </a:t>
            </a:r>
            <a:r>
              <a:rPr lang="en-US" sz="3200" dirty="0" err="1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השאר</a:t>
            </a:r>
            <a:r>
              <a:rPr lang="en-US" sz="32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 </a:t>
            </a:r>
            <a:r>
              <a:rPr lang="he-IL" sz="32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: </a:t>
            </a:r>
            <a:r>
              <a:rPr lang="en-US" sz="3200" dirty="0" err="1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מאולתרים</a:t>
            </a:r>
            <a:r>
              <a:rPr lang="en-US" sz="32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.</a:t>
            </a:r>
            <a:endParaRPr lang="en-US" sz="32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" name="Text 5"/>
          <p:cNvSpPr/>
          <p:nvPr/>
        </p:nvSpPr>
        <p:spPr>
          <a:xfrm>
            <a:off x="12711659" y="4953000"/>
            <a:ext cx="4509541" cy="7429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Autofit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שכונת קריית השרון, נתניה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13425501" y="5724525"/>
            <a:ext cx="379569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en-US" sz="2000" kern="0" spc="108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כ־25,000 תושבים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1143000" y="5067300"/>
            <a:ext cx="448437" cy="5238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fontScale="92500" lnSpcReduction="20000"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67</a:t>
            </a:r>
            <a:endParaRPr lang="en-US" sz="3000" dirty="0"/>
          </a:p>
        </p:txBody>
      </p:sp>
      <p:sp>
        <p:nvSpPr>
          <p:cNvPr id="10" name="Text 8"/>
          <p:cNvSpPr/>
          <p:nvPr/>
        </p:nvSpPr>
        <p:spPr>
          <a:xfrm>
            <a:off x="171920" y="5629275"/>
            <a:ext cx="2571280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en-US" sz="2400" kern="0" spc="108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גני משחקים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14639115" y="6524625"/>
            <a:ext cx="2582086" cy="3619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Autofit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עיר ערבית במרכז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13425501" y="7110725"/>
            <a:ext cx="379569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en-US" sz="2000" kern="0" spc="108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כ־50,000 תושבים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1143000" y="6448425"/>
            <a:ext cx="276606" cy="5238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fontScale="92500" lnSpcReduction="20000"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3000" dirty="0"/>
          </a:p>
        </p:txBody>
      </p:sp>
      <p:sp>
        <p:nvSpPr>
          <p:cNvPr id="14" name="Text 12"/>
          <p:cNvSpPr/>
          <p:nvPr/>
        </p:nvSpPr>
        <p:spPr>
          <a:xfrm>
            <a:off x="171920" y="7010400"/>
            <a:ext cx="2571280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en-US" sz="2400" kern="0" spc="108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גני משחקים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12711659" y="7810499"/>
            <a:ext cx="4509542" cy="4476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Autofit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en-US" sz="2800" dirty="0" err="1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מתוכם</a:t>
            </a:r>
            <a:r>
              <a:rPr lang="en-US" sz="2800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r>
              <a:rPr lang="he-IL" sz="2800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-לא מאולתרים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1143000" y="7734300"/>
            <a:ext cx="233934" cy="5238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fontScale="92500" lnSpcReduction="20000"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3000" dirty="0"/>
          </a:p>
        </p:txBody>
      </p:sp>
      <p:sp>
        <p:nvSpPr>
          <p:cNvPr id="18" name="Text 16"/>
          <p:cNvSpPr/>
          <p:nvPr/>
        </p:nvSpPr>
        <p:spPr>
          <a:xfrm>
            <a:off x="171920" y="8296275"/>
            <a:ext cx="2571280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en-US" sz="2400" kern="0" spc="108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גן בלבד</a:t>
            </a:r>
            <a:endParaRPr lang="en-US" sz="2400" dirty="0"/>
          </a:p>
        </p:txBody>
      </p:sp>
      <p:sp>
        <p:nvSpPr>
          <p:cNvPr id="19" name="Text 17"/>
          <p:cNvSpPr/>
          <p:nvPr/>
        </p:nvSpPr>
        <p:spPr>
          <a:xfrm>
            <a:off x="-4526985" y="8686800"/>
            <a:ext cx="1648206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en-US" sz="13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אומדן מבוסס סקר ידני של המחבר. המספרים המדויקים משתנים בין ערים, אך היחסים חוזרים על עצמם בעקביות.</a:t>
            </a:r>
            <a:endParaRPr lang="en-US" sz="1350" dirty="0"/>
          </a:p>
        </p:txBody>
      </p:sp>
      <p:sp>
        <p:nvSpPr>
          <p:cNvPr id="21" name="Text 19"/>
          <p:cNvSpPr/>
          <p:nvPr/>
        </p:nvSpPr>
        <p:spPr>
          <a:xfrm>
            <a:off x="1143000" y="9658350"/>
            <a:ext cx="63638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900" kern="0" spc="90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05 / 16</a:t>
            </a:r>
            <a:endParaRPr lang="en-US" sz="900" dirty="0"/>
          </a:p>
        </p:txBody>
      </p:sp>
      <p:pic>
        <p:nvPicPr>
          <p:cNvPr id="22" name="תמונה 21">
            <a:extLst>
              <a:ext uri="{FF2B5EF4-FFF2-40B4-BE49-F238E27FC236}">
                <a16:creationId xmlns:a16="http://schemas.microsoft.com/office/drawing/2014/main" id="{DA037075-8C1F-60BA-9BFD-36D215E4BC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3629" y="5554"/>
            <a:ext cx="2000885" cy="11322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5457736" y="838200"/>
            <a:ext cx="1763464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975" kern="0" spc="117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חלק I · מגזר חרדי</a:t>
            </a:r>
            <a:endParaRPr lang="en-US" sz="975" dirty="0"/>
          </a:p>
        </p:txBody>
      </p:sp>
      <p:sp>
        <p:nvSpPr>
          <p:cNvPr id="3" name="Text 1"/>
          <p:cNvSpPr/>
          <p:nvPr/>
        </p:nvSpPr>
        <p:spPr>
          <a:xfrm>
            <a:off x="1143000" y="838200"/>
            <a:ext cx="700385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975" kern="0" spc="117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06 · 16</a:t>
            </a:r>
            <a:endParaRPr lang="en-US" sz="975" dirty="0"/>
          </a:p>
        </p:txBody>
      </p:sp>
      <p:sp>
        <p:nvSpPr>
          <p:cNvPr id="4" name="Text 2"/>
          <p:cNvSpPr/>
          <p:nvPr/>
        </p:nvSpPr>
        <p:spPr>
          <a:xfrm>
            <a:off x="1143000" y="1104900"/>
            <a:ext cx="16482060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en-US" sz="1000" kern="0" spc="147" dirty="0">
                <a:solidFill>
                  <a:srgbClr val="000000"/>
                </a:solidFill>
                <a:latin typeface="David" panose="020E0502060401010101" pitchFamily="34" charset="-79"/>
                <a:ea typeface="Courier New" pitchFamily="34" charset="-122"/>
                <a:cs typeface="David" panose="020E0502060401010101" pitchFamily="34" charset="-79"/>
              </a:rPr>
              <a:t>מגזר חרדי — תמונה הפוכה בהיתרים</a:t>
            </a:r>
            <a:endParaRPr lang="en-US" sz="10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Text 3"/>
          <p:cNvSpPr/>
          <p:nvPr/>
        </p:nvSpPr>
        <p:spPr>
          <a:xfrm>
            <a:off x="1143000" y="1533525"/>
            <a:ext cx="16482060" cy="771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08000"/>
              </a:lnSpc>
              <a:buNone/>
            </a:pPr>
            <a:r>
              <a:rPr lang="en-US" sz="6600" kern="0" spc="-27" dirty="0">
                <a:solidFill>
                  <a:srgbClr val="000000"/>
                </a:solidFill>
                <a:latin typeface="David" panose="020E0502060401010101" pitchFamily="34" charset="-79"/>
                <a:ea typeface="Georgia" pitchFamily="34" charset="-122"/>
                <a:cs typeface="David" panose="020E0502060401010101" pitchFamily="34" charset="-79"/>
              </a:rPr>
              <a:t>יש היתרים. אין תחזוקה.</a:t>
            </a:r>
            <a:endParaRPr lang="en-US" sz="66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Text 4"/>
          <p:cNvSpPr/>
          <p:nvPr/>
        </p:nvSpPr>
        <p:spPr>
          <a:xfrm>
            <a:off x="15080105" y="2714625"/>
            <a:ext cx="2141095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en-US" sz="2800" kern="0" spc="137" dirty="0">
                <a:solidFill>
                  <a:srgbClr val="000000"/>
                </a:solidFill>
                <a:latin typeface="David" panose="020E0502060401010101" pitchFamily="34" charset="-79"/>
                <a:ea typeface="Courier New" pitchFamily="34" charset="-122"/>
                <a:cs typeface="David" panose="020E0502060401010101" pitchFamily="34" charset="-79"/>
              </a:rPr>
              <a:t>מגזר ערבי</a:t>
            </a:r>
            <a:endParaRPr lang="en-US" sz="28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" name="Text 5"/>
          <p:cNvSpPr/>
          <p:nvPr/>
        </p:nvSpPr>
        <p:spPr>
          <a:xfrm>
            <a:off x="8829725" y="3286125"/>
            <a:ext cx="8539162" cy="990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15000"/>
              </a:lnSpc>
              <a:buNone/>
            </a:pPr>
            <a:r>
              <a:rPr lang="en-US" sz="4400" dirty="0">
                <a:solidFill>
                  <a:srgbClr val="000000"/>
                </a:solidFill>
                <a:latin typeface="David" panose="020E0502060401010101" pitchFamily="34" charset="-79"/>
                <a:ea typeface="Georgia" pitchFamily="34" charset="-122"/>
                <a:cs typeface="David" panose="020E0502060401010101" pitchFamily="34" charset="-79"/>
              </a:rPr>
              <a:t>כמעט ואין רשויות בעלות היתרי מתקני משחק.</a:t>
            </a:r>
            <a:endParaRPr lang="en-US" sz="4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8" name="Text 6"/>
          <p:cNvSpPr/>
          <p:nvPr/>
        </p:nvSpPr>
        <p:spPr>
          <a:xfrm>
            <a:off x="11286222" y="4880079"/>
            <a:ext cx="6082665" cy="647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היעדר היתרים הוא סימפטום של תת־השקעה ממסדית. הגנים </a:t>
            </a:r>
            <a:r>
              <a:rPr lang="en-US" sz="3200" dirty="0" err="1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שמתקיימים</a:t>
            </a:r>
            <a:r>
              <a:rPr lang="en-US" sz="32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 </a:t>
            </a:r>
            <a:r>
              <a:rPr lang="he-IL" sz="32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-</a:t>
            </a:r>
            <a:r>
              <a:rPr lang="en-US" sz="32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 מאולתרים, ואינם עוברים בדיקות.</a:t>
            </a:r>
            <a:endParaRPr lang="en-US" sz="32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9" name="Text 7"/>
          <p:cNvSpPr/>
          <p:nvPr/>
        </p:nvSpPr>
        <p:spPr>
          <a:xfrm>
            <a:off x="7045378" y="2714625"/>
            <a:ext cx="163666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en-US" sz="2800" kern="0" spc="137" dirty="0">
                <a:solidFill>
                  <a:srgbClr val="000000"/>
                </a:solidFill>
                <a:latin typeface="David" panose="020E0502060401010101" pitchFamily="34" charset="-79"/>
                <a:ea typeface="Courier New" pitchFamily="34" charset="-122"/>
                <a:cs typeface="David" panose="020E0502060401010101" pitchFamily="34" charset="-79"/>
              </a:rPr>
              <a:t>מגזר חרדי</a:t>
            </a:r>
            <a:endParaRPr lang="en-US" sz="28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0" name="Text 8"/>
          <p:cNvSpPr/>
          <p:nvPr/>
        </p:nvSpPr>
        <p:spPr>
          <a:xfrm>
            <a:off x="434716" y="3286125"/>
            <a:ext cx="8395008" cy="990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15000"/>
              </a:lnSpc>
              <a:buNone/>
            </a:pPr>
            <a:r>
              <a:rPr lang="en-US" sz="4400" dirty="0">
                <a:solidFill>
                  <a:srgbClr val="000000"/>
                </a:solidFill>
                <a:latin typeface="David" panose="020E0502060401010101" pitchFamily="34" charset="-79"/>
                <a:ea typeface="Georgia" pitchFamily="34" charset="-122"/>
                <a:cs typeface="David" panose="020E0502060401010101" pitchFamily="34" charset="-79"/>
              </a:rPr>
              <a:t>מספר </a:t>
            </a:r>
            <a:r>
              <a:rPr lang="en-US" sz="4400" dirty="0" err="1">
                <a:solidFill>
                  <a:srgbClr val="000000"/>
                </a:solidFill>
                <a:latin typeface="David" panose="020E0502060401010101" pitchFamily="34" charset="-79"/>
                <a:ea typeface="Georgia" pitchFamily="34" charset="-122"/>
                <a:cs typeface="David" panose="020E0502060401010101" pitchFamily="34" charset="-79"/>
              </a:rPr>
              <a:t>היתרים</a:t>
            </a:r>
            <a:r>
              <a:rPr lang="en-US" sz="4400" dirty="0">
                <a:solidFill>
                  <a:srgbClr val="000000"/>
                </a:solidFill>
                <a:latin typeface="David" panose="020E0502060401010101" pitchFamily="34" charset="-79"/>
                <a:ea typeface="Georgia" pitchFamily="34" charset="-122"/>
                <a:cs typeface="David" panose="020E0502060401010101" pitchFamily="34" charset="-79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David" panose="020E0502060401010101" pitchFamily="34" charset="-79"/>
                <a:ea typeface="Georgia" pitchFamily="34" charset="-122"/>
                <a:cs typeface="David" panose="020E0502060401010101" pitchFamily="34" charset="-79"/>
              </a:rPr>
              <a:t>גבוה</a:t>
            </a:r>
            <a:endParaRPr lang="en-US" sz="4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1" name="Text 9"/>
          <p:cNvSpPr/>
          <p:nvPr/>
        </p:nvSpPr>
        <p:spPr>
          <a:xfrm>
            <a:off x="2700338" y="4467225"/>
            <a:ext cx="6082665" cy="647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הרשויות מתקינות, מסמיכות ועומדות בתקן. אך עלויות האחזקה </a:t>
            </a:r>
            <a:r>
              <a:rPr lang="en-US" sz="3200" dirty="0" err="1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בפועל</a:t>
            </a:r>
            <a:r>
              <a:rPr lang="en-US" sz="32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 </a:t>
            </a:r>
            <a:r>
              <a:rPr lang="he-IL" sz="32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-</a:t>
            </a:r>
            <a:r>
              <a:rPr lang="en-US" sz="32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 גבוהות יותר מהמגזר הכללי, והן אינן נכללות בתכנון התקציבי.</a:t>
            </a:r>
            <a:endParaRPr lang="en-US" sz="32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1779389" y="7991475"/>
            <a:ext cx="15737086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35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David" panose="020E0502060401010101" pitchFamily="34" charset="-79"/>
                <a:ea typeface="Georgia" pitchFamily="34" charset="-122"/>
                <a:cs typeface="David" panose="020E0502060401010101" pitchFamily="34" charset="-79"/>
              </a:rPr>
              <a:t>שני מגזרים, </a:t>
            </a:r>
            <a:r>
              <a:rPr lang="en-US" sz="2800" dirty="0" err="1">
                <a:solidFill>
                  <a:srgbClr val="000000"/>
                </a:solidFill>
                <a:latin typeface="David" panose="020E0502060401010101" pitchFamily="34" charset="-79"/>
                <a:ea typeface="Georgia" pitchFamily="34" charset="-122"/>
                <a:cs typeface="David" panose="020E0502060401010101" pitchFamily="34" charset="-79"/>
              </a:rPr>
              <a:t>אות</a:t>
            </a:r>
            <a:r>
              <a:rPr lang="he-IL" sz="2800" dirty="0">
                <a:solidFill>
                  <a:srgbClr val="000000"/>
                </a:solidFill>
                <a:latin typeface="David" panose="020E0502060401010101" pitchFamily="34" charset="-79"/>
                <a:ea typeface="Georgia" pitchFamily="34" charset="-122"/>
                <a:cs typeface="David" panose="020E0502060401010101" pitchFamily="34" charset="-79"/>
              </a:rPr>
              <a:t>ו</a:t>
            </a:r>
            <a:r>
              <a:rPr lang="en-US" sz="2800" dirty="0">
                <a:solidFill>
                  <a:srgbClr val="000000"/>
                </a:solidFill>
                <a:latin typeface="David" panose="020E0502060401010101" pitchFamily="34" charset="-79"/>
                <a:ea typeface="Georgia" pitchFamily="34" charset="-122"/>
                <a:cs typeface="David" panose="020E0502060401010101" pitchFamily="34" charset="-79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David" panose="020E0502060401010101" pitchFamily="34" charset="-79"/>
                <a:ea typeface="Georgia" pitchFamily="34" charset="-122"/>
                <a:cs typeface="David" panose="020E0502060401010101" pitchFamily="34" charset="-79"/>
              </a:rPr>
              <a:t>כשל</a:t>
            </a:r>
            <a:r>
              <a:rPr lang="he-IL" sz="2800" dirty="0">
                <a:solidFill>
                  <a:srgbClr val="000000"/>
                </a:solidFill>
                <a:latin typeface="David" panose="020E0502060401010101" pitchFamily="34" charset="-79"/>
                <a:ea typeface="Georgia" pitchFamily="34" charset="-122"/>
                <a:cs typeface="David" panose="020E0502060401010101" pitchFamily="34" charset="-79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David" panose="020E0502060401010101" pitchFamily="34" charset="-79"/>
                <a:ea typeface="Georgia" pitchFamily="34" charset="-122"/>
                <a:cs typeface="David" panose="020E0502060401010101" pitchFamily="34" charset="-79"/>
              </a:rPr>
              <a:t>שורש</a:t>
            </a:r>
            <a:r>
              <a:rPr lang="he-IL" sz="2800" dirty="0">
                <a:solidFill>
                  <a:srgbClr val="000000"/>
                </a:solidFill>
                <a:latin typeface="David" panose="020E0502060401010101" pitchFamily="34" charset="-79"/>
                <a:ea typeface="Georgia" pitchFamily="34" charset="-122"/>
                <a:cs typeface="David" panose="020E0502060401010101" pitchFamily="34" charset="-79"/>
              </a:rPr>
              <a:t>-</a:t>
            </a:r>
            <a:r>
              <a:rPr lang="en-US" sz="2800" dirty="0" err="1">
                <a:solidFill>
                  <a:srgbClr val="000000"/>
                </a:solidFill>
                <a:latin typeface="David" panose="020E0502060401010101" pitchFamily="34" charset="-79"/>
                <a:ea typeface="Georgia" pitchFamily="34" charset="-122"/>
                <a:cs typeface="David" panose="020E0502060401010101" pitchFamily="34" charset="-79"/>
              </a:rPr>
              <a:t>אבל</a:t>
            </a:r>
            <a:r>
              <a:rPr lang="en-US" sz="2800" dirty="0">
                <a:solidFill>
                  <a:srgbClr val="000000"/>
                </a:solidFill>
                <a:latin typeface="David" panose="020E0502060401010101" pitchFamily="34" charset="-79"/>
                <a:ea typeface="Georgia" pitchFamily="34" charset="-122"/>
                <a:cs typeface="David" panose="020E0502060401010101" pitchFamily="34" charset="-79"/>
              </a:rPr>
              <a:t> בקצה אחר של הקשת. אחד נכשל בהקמה, </a:t>
            </a:r>
            <a:r>
              <a:rPr lang="en-US" sz="2800" dirty="0" err="1">
                <a:solidFill>
                  <a:srgbClr val="000000"/>
                </a:solidFill>
                <a:latin typeface="David" panose="020E0502060401010101" pitchFamily="34" charset="-79"/>
                <a:ea typeface="Georgia" pitchFamily="34" charset="-122"/>
                <a:cs typeface="David" panose="020E0502060401010101" pitchFamily="34" charset="-79"/>
              </a:rPr>
              <a:t>השני</a:t>
            </a:r>
            <a:r>
              <a:rPr lang="en-US" sz="2800" dirty="0">
                <a:solidFill>
                  <a:srgbClr val="000000"/>
                </a:solidFill>
                <a:latin typeface="David" panose="020E0502060401010101" pitchFamily="34" charset="-79"/>
                <a:ea typeface="Georgia" pitchFamily="34" charset="-122"/>
                <a:cs typeface="David" panose="020E0502060401010101" pitchFamily="34" charset="-79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David" panose="020E0502060401010101" pitchFamily="34" charset="-79"/>
                <a:ea typeface="Georgia" pitchFamily="34" charset="-122"/>
                <a:cs typeface="David" panose="020E0502060401010101" pitchFamily="34" charset="-79"/>
              </a:rPr>
              <a:t>בה</a:t>
            </a:r>
            <a:r>
              <a:rPr lang="he-IL" sz="2800" dirty="0">
                <a:solidFill>
                  <a:srgbClr val="000000"/>
                </a:solidFill>
                <a:latin typeface="David" panose="020E0502060401010101" pitchFamily="34" charset="-79"/>
                <a:ea typeface="Georgia" pitchFamily="34" charset="-122"/>
                <a:cs typeface="David" panose="020E0502060401010101" pitchFamily="34" charset="-79"/>
              </a:rPr>
              <a:t>בנת הצורך בתקציב מסודר להמשך תחזוקה</a:t>
            </a:r>
            <a:endParaRPr lang="en-US" sz="28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1143000" y="8277225"/>
            <a:ext cx="63638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900" kern="0" spc="90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06 / 16</a:t>
            </a:r>
            <a:endParaRPr lang="en-US" sz="900" dirty="0"/>
          </a:p>
        </p:txBody>
      </p:sp>
      <p:pic>
        <p:nvPicPr>
          <p:cNvPr id="15" name="תמונה 14">
            <a:extLst>
              <a:ext uri="{FF2B5EF4-FFF2-40B4-BE49-F238E27FC236}">
                <a16:creationId xmlns:a16="http://schemas.microsoft.com/office/drawing/2014/main" id="{11509E58-AB32-198A-AC2B-B514390116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181" y="48260"/>
            <a:ext cx="2000885" cy="11322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6158865" y="952500"/>
            <a:ext cx="871835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en-US" sz="975" kern="0" spc="117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חלק שני</a:t>
            </a:r>
            <a:endParaRPr lang="en-US" sz="975" dirty="0"/>
          </a:p>
        </p:txBody>
      </p:sp>
      <p:sp>
        <p:nvSpPr>
          <p:cNvPr id="3" name="Text 1"/>
          <p:cNvSpPr/>
          <p:nvPr/>
        </p:nvSpPr>
        <p:spPr>
          <a:xfrm>
            <a:off x="1333500" y="952500"/>
            <a:ext cx="700385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975" kern="0" spc="117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08 · 16</a:t>
            </a:r>
            <a:endParaRPr lang="en-US" sz="975" dirty="0"/>
          </a:p>
        </p:txBody>
      </p:sp>
      <p:sp>
        <p:nvSpPr>
          <p:cNvPr id="4" name="Text 2"/>
          <p:cNvSpPr/>
          <p:nvPr/>
        </p:nvSpPr>
        <p:spPr>
          <a:xfrm>
            <a:off x="15069592" y="1200150"/>
            <a:ext cx="1961108" cy="27908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10000"/>
          </a:bodyPr>
          <a:lstStyle/>
          <a:p>
            <a:pPr marL="0" indent="0" algn="r" rtl="1">
              <a:lnSpc>
                <a:spcPct val="85000"/>
              </a:lnSpc>
              <a:buNone/>
            </a:pPr>
            <a:r>
              <a:rPr lang="en-US" sz="25500" kern="0" spc="-1020" dirty="0">
                <a:solidFill>
                  <a:srgbClr val="000000">
                    <a:alpha val="92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II</a:t>
            </a:r>
            <a:endParaRPr lang="en-US" sz="25500" dirty="0"/>
          </a:p>
        </p:txBody>
      </p:sp>
      <p:sp>
        <p:nvSpPr>
          <p:cNvPr id="5" name="Text 3"/>
          <p:cNvSpPr/>
          <p:nvPr/>
        </p:nvSpPr>
        <p:spPr>
          <a:xfrm>
            <a:off x="1925092" y="1143000"/>
            <a:ext cx="12753975" cy="1866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r" rtl="1">
              <a:lnSpc>
                <a:spcPct val="110000"/>
              </a:lnSpc>
              <a:buNone/>
            </a:pPr>
            <a:r>
              <a:rPr lang="en-US" sz="6600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המיתוס של «שגר ושכח».</a:t>
            </a:r>
            <a:endParaRPr lang="en-US" sz="6600" dirty="0"/>
          </a:p>
        </p:txBody>
      </p:sp>
      <p:sp>
        <p:nvSpPr>
          <p:cNvPr id="6" name="Text 4"/>
          <p:cNvSpPr/>
          <p:nvPr/>
        </p:nvSpPr>
        <p:spPr>
          <a:xfrm>
            <a:off x="1925092" y="3238500"/>
            <a:ext cx="12753975" cy="415165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r" rtl="1">
              <a:lnSpc>
                <a:spcPct val="135000"/>
              </a:lnSpc>
              <a:buNone/>
            </a:pPr>
            <a:r>
              <a:rPr lang="en-US" sz="6000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שמת </a:t>
            </a:r>
            <a:r>
              <a:rPr lang="en-US" sz="6000" dirty="0" err="1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מתקן</a:t>
            </a:r>
            <a:r>
              <a:rPr lang="en-US" sz="6000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r>
              <a:rPr lang="he-IL" sz="6000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</a:t>
            </a:r>
            <a:r>
              <a:rPr lang="en-US" sz="6000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מכאן אתה רק מתחיל עם ההוצאות, לא גומר אותן.</a:t>
            </a:r>
            <a:endParaRPr lang="en-US" sz="6000" dirty="0"/>
          </a:p>
        </p:txBody>
      </p:sp>
      <p:sp>
        <p:nvSpPr>
          <p:cNvPr id="7" name="Text 5"/>
          <p:cNvSpPr/>
          <p:nvPr/>
        </p:nvSpPr>
        <p:spPr>
          <a:xfrm>
            <a:off x="15513993" y="4191000"/>
            <a:ext cx="1516707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en-US" sz="900" kern="0" spc="90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חלק שני מתוך חמישה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1333500" y="4191000"/>
            <a:ext cx="63638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900" kern="0" spc="90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08 / 16</a:t>
            </a:r>
            <a:endParaRPr lang="en-US" sz="900" dirty="0"/>
          </a:p>
        </p:txBody>
      </p:sp>
      <p:pic>
        <p:nvPicPr>
          <p:cNvPr id="9" name="תמונה 8">
            <a:extLst>
              <a:ext uri="{FF2B5EF4-FFF2-40B4-BE49-F238E27FC236}">
                <a16:creationId xmlns:a16="http://schemas.microsoft.com/office/drawing/2014/main" id="{5B56CD03-164E-312A-D5A0-6807EB55DB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057" y="8944124"/>
            <a:ext cx="2000885" cy="11322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5190291" y="838200"/>
            <a:ext cx="2030909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en-US" sz="975" kern="0" spc="117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חלק II · עלות אמיתית</a:t>
            </a:r>
            <a:endParaRPr lang="en-US" sz="975" dirty="0"/>
          </a:p>
        </p:txBody>
      </p:sp>
      <p:sp>
        <p:nvSpPr>
          <p:cNvPr id="3" name="Text 1"/>
          <p:cNvSpPr/>
          <p:nvPr/>
        </p:nvSpPr>
        <p:spPr>
          <a:xfrm>
            <a:off x="1143000" y="838200"/>
            <a:ext cx="700385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975" kern="0" spc="117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10 · 16</a:t>
            </a:r>
            <a:endParaRPr lang="en-US" sz="975" dirty="0"/>
          </a:p>
        </p:txBody>
      </p:sp>
      <p:sp>
        <p:nvSpPr>
          <p:cNvPr id="4" name="Text 2"/>
          <p:cNvSpPr/>
          <p:nvPr/>
        </p:nvSpPr>
        <p:spPr>
          <a:xfrm>
            <a:off x="1143000" y="1104900"/>
            <a:ext cx="16482060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1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050" kern="0" spc="147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עלות חיים של מתקן משחק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783447" y="1552575"/>
            <a:ext cx="16482060" cy="1504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r" rtl="1">
              <a:lnSpc>
                <a:spcPct val="108000"/>
              </a:lnSpc>
              <a:buNone/>
            </a:pPr>
            <a:r>
              <a:rPr lang="en-US" sz="5400" kern="0" spc="-27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יום ההתקנה הוא הזול ביותר בחייו של הגן.</a:t>
            </a:r>
            <a:endParaRPr lang="en-US" sz="5400" dirty="0"/>
          </a:p>
        </p:txBody>
      </p:sp>
      <p:sp>
        <p:nvSpPr>
          <p:cNvPr id="6" name="Text 4"/>
          <p:cNvSpPr/>
          <p:nvPr/>
        </p:nvSpPr>
        <p:spPr>
          <a:xfrm>
            <a:off x="902970" y="2886075"/>
            <a:ext cx="16482060" cy="704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6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מרבית הרשויות רושמות את עלות הגן בשורה התקציבית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של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הקמה</a:t>
            </a:r>
            <a:r>
              <a:rPr lang="he-IL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 הן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שוכחות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שהתחזוקה, המצע, ההצללה,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וחלפי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הוונדליזם</a:t>
            </a:r>
            <a:r>
              <a:rPr lang="he-IL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הם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הוצאה מתמשכת, כמעט תמיד גדולה מעלות ההקמה עצמה לאורך זמן.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13656945" y="4714875"/>
            <a:ext cx="3728085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en-US" sz="2000" kern="0" spc="137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שנה 0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3493114" y="5334000"/>
            <a:ext cx="3728085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2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התקנה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13493115" y="5645358"/>
            <a:ext cx="3728085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עלות חד־פעמית. רשומה בתקציב.</a:t>
            </a:r>
            <a:endParaRPr lang="en-US" sz="28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0" name="Text 8"/>
          <p:cNvSpPr/>
          <p:nvPr/>
        </p:nvSpPr>
        <p:spPr>
          <a:xfrm>
            <a:off x="9344025" y="4695825"/>
            <a:ext cx="3718274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en-US" sz="2000" kern="0" spc="137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שנה 1–2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9344025" y="5353050"/>
            <a:ext cx="3718274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2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בלאי ראשון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9384030" y="5718279"/>
            <a:ext cx="3718274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 ברגים, חלקים נעים. </a:t>
            </a:r>
            <a:endParaRPr lang="en-US" sz="28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5343525" y="4695825"/>
            <a:ext cx="3718274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en-US" sz="2000" kern="0" spc="137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שנה 3–5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5343525" y="5334000"/>
            <a:ext cx="3718274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2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תיקונים גדולים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5306203" y="5783470"/>
            <a:ext cx="3718274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0000"/>
              </a:lnSpc>
              <a:buNone/>
            </a:pPr>
            <a:r>
              <a:rPr lang="en-US" sz="2800" dirty="0" err="1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הצללות</a:t>
            </a:r>
            <a:r>
              <a:rPr lang="en-US" sz="28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,</a:t>
            </a:r>
            <a:r>
              <a:rPr lang="he-IL" sz="28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 חלודה,</a:t>
            </a:r>
            <a:r>
              <a:rPr lang="en-US" sz="28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 החלפת מצע. כאן נופלים.</a:t>
            </a:r>
            <a:endParaRPr lang="en-US" sz="28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1343025" y="4695825"/>
            <a:ext cx="3718274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en-US" sz="2000" kern="0" spc="137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שנה 6+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1343025" y="5260920"/>
            <a:ext cx="3718274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2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סגירת עיניים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1343025" y="5772753"/>
            <a:ext cx="3718274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5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הגן ממשיך </a:t>
            </a:r>
            <a:r>
              <a:rPr lang="en-US" sz="2800" dirty="0" err="1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להיות</a:t>
            </a:r>
            <a:r>
              <a:rPr lang="en-US" sz="28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פתוח</a:t>
            </a:r>
            <a:r>
              <a:rPr lang="he-IL" sz="28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- </a:t>
            </a:r>
            <a:r>
              <a:rPr lang="en-US" sz="2800" dirty="0" err="1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אך</a:t>
            </a:r>
            <a:r>
              <a:rPr lang="en-US" sz="2800" dirty="0">
                <a:solidFill>
                  <a:srgbClr val="000000"/>
                </a:solidFill>
                <a:latin typeface="David" panose="020E0502060401010101" pitchFamily="34" charset="-79"/>
                <a:ea typeface="Arial" pitchFamily="34" charset="-122"/>
                <a:cs typeface="David" panose="020E0502060401010101" pitchFamily="34" charset="-79"/>
              </a:rPr>
              <a:t> לא תקני בפועל.</a:t>
            </a:r>
            <a:endParaRPr lang="en-US" sz="28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0" name="Text 18"/>
          <p:cNvSpPr/>
          <p:nvPr/>
        </p:nvSpPr>
        <p:spPr>
          <a:xfrm>
            <a:off x="1143000" y="5886450"/>
            <a:ext cx="63638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900" kern="0" spc="90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10 / 16</a:t>
            </a:r>
            <a:endParaRPr lang="en-US" sz="900" dirty="0"/>
          </a:p>
        </p:txBody>
      </p:sp>
      <p:pic>
        <p:nvPicPr>
          <p:cNvPr id="21" name="תמונה 20">
            <a:extLst>
              <a:ext uri="{FF2B5EF4-FFF2-40B4-BE49-F238E27FC236}">
                <a16:creationId xmlns:a16="http://schemas.microsoft.com/office/drawing/2014/main" id="{E10D02F5-D8C7-EC5F-A32F-509E3229BD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557" y="8882697"/>
            <a:ext cx="2000885" cy="11322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5980420" y="952500"/>
            <a:ext cx="105028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en-US" sz="975" kern="0" spc="117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חלק שלישי</a:t>
            </a:r>
            <a:endParaRPr lang="en-US" sz="975" dirty="0"/>
          </a:p>
        </p:txBody>
      </p:sp>
      <p:sp>
        <p:nvSpPr>
          <p:cNvPr id="3" name="Text 1"/>
          <p:cNvSpPr/>
          <p:nvPr/>
        </p:nvSpPr>
        <p:spPr>
          <a:xfrm>
            <a:off x="1333500" y="952500"/>
            <a:ext cx="700385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975" kern="0" spc="117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11 · 16</a:t>
            </a:r>
            <a:endParaRPr lang="en-US" sz="975" dirty="0"/>
          </a:p>
        </p:txBody>
      </p:sp>
      <p:sp>
        <p:nvSpPr>
          <p:cNvPr id="4" name="Text 2"/>
          <p:cNvSpPr/>
          <p:nvPr/>
        </p:nvSpPr>
        <p:spPr>
          <a:xfrm>
            <a:off x="14127212" y="2114550"/>
            <a:ext cx="2912107" cy="27908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10000"/>
          </a:bodyPr>
          <a:lstStyle/>
          <a:p>
            <a:pPr marL="0" indent="0" algn="r" rtl="1">
              <a:lnSpc>
                <a:spcPct val="85000"/>
              </a:lnSpc>
              <a:buNone/>
            </a:pPr>
            <a:r>
              <a:rPr lang="en-US" sz="25500" kern="0" spc="-1020" dirty="0">
                <a:solidFill>
                  <a:srgbClr val="000000">
                    <a:alpha val="92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III</a:t>
            </a:r>
            <a:endParaRPr lang="en-US" sz="25500" dirty="0"/>
          </a:p>
        </p:txBody>
      </p:sp>
      <p:sp>
        <p:nvSpPr>
          <p:cNvPr id="5" name="Text 3"/>
          <p:cNvSpPr/>
          <p:nvPr/>
        </p:nvSpPr>
        <p:spPr>
          <a:xfrm>
            <a:off x="1333500" y="1143000"/>
            <a:ext cx="12392663" cy="2781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r" rtl="1">
              <a:lnSpc>
                <a:spcPct val="110000"/>
              </a:lnSpc>
              <a:buNone/>
            </a:pPr>
            <a:r>
              <a:rPr lang="en-US" sz="6600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ונדליזם — ולמה הוא לא אותו דבר.</a:t>
            </a:r>
            <a:endParaRPr lang="en-US" sz="6600" dirty="0"/>
          </a:p>
        </p:txBody>
      </p:sp>
      <p:sp>
        <p:nvSpPr>
          <p:cNvPr id="6" name="Text 4"/>
          <p:cNvSpPr/>
          <p:nvPr/>
        </p:nvSpPr>
        <p:spPr>
          <a:xfrm>
            <a:off x="1333500" y="4152900"/>
            <a:ext cx="12392663" cy="187467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r" rtl="1">
              <a:lnSpc>
                <a:spcPct val="135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David" panose="020E0502060401010101" pitchFamily="34" charset="-79"/>
                <a:ea typeface="Georgia" pitchFamily="34" charset="-122"/>
                <a:cs typeface="David" panose="020E0502060401010101" pitchFamily="34" charset="-79"/>
              </a:rPr>
              <a:t>הוונדליזם הוא ההוצאה הסמויה הגדולה ביותר בגנים במגזרים הללו. אבל לא רק </a:t>
            </a:r>
            <a:r>
              <a:rPr lang="en-US" sz="3600" dirty="0" err="1">
                <a:solidFill>
                  <a:srgbClr val="000000"/>
                </a:solidFill>
                <a:latin typeface="David" panose="020E0502060401010101" pitchFamily="34" charset="-79"/>
                <a:ea typeface="Georgia" pitchFamily="34" charset="-122"/>
                <a:cs typeface="David" panose="020E0502060401010101" pitchFamily="34" charset="-79"/>
              </a:rPr>
              <a:t>כמות</a:t>
            </a:r>
            <a:r>
              <a:rPr lang="en-US" sz="3600" dirty="0">
                <a:solidFill>
                  <a:srgbClr val="000000"/>
                </a:solidFill>
                <a:latin typeface="David" panose="020E0502060401010101" pitchFamily="34" charset="-79"/>
                <a:ea typeface="Georgia" pitchFamily="34" charset="-122"/>
                <a:cs typeface="David" panose="020E0502060401010101" pitchFamily="34" charset="-79"/>
              </a:rPr>
              <a:t> </a:t>
            </a: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ea typeface="Georgia" pitchFamily="34" charset="-122"/>
                <a:cs typeface="David" panose="020E0502060401010101" pitchFamily="34" charset="-79"/>
              </a:rPr>
              <a:t>-</a:t>
            </a:r>
            <a:r>
              <a:rPr lang="en-US" sz="3600" dirty="0">
                <a:solidFill>
                  <a:srgbClr val="000000"/>
                </a:solidFill>
                <a:latin typeface="David" panose="020E0502060401010101" pitchFamily="34" charset="-79"/>
                <a:ea typeface="Georgia" pitchFamily="34" charset="-122"/>
                <a:cs typeface="David" panose="020E0502060401010101" pitchFamily="34" charset="-79"/>
              </a:rPr>
              <a:t> גם אופי.</a:t>
            </a:r>
            <a:endParaRPr lang="en-US" sz="36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" name="Text 5"/>
          <p:cNvSpPr/>
          <p:nvPr/>
        </p:nvSpPr>
        <p:spPr>
          <a:xfrm>
            <a:off x="15354002" y="5105400"/>
            <a:ext cx="1676698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r" rtl="1">
              <a:lnSpc>
                <a:spcPct val="155000"/>
              </a:lnSpc>
              <a:buNone/>
            </a:pPr>
            <a:r>
              <a:rPr lang="en-US" sz="900" kern="0" spc="90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חלק שלישי מתוך חמישה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1333500" y="5105400"/>
            <a:ext cx="636389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900" kern="0" spc="90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11 / 16</a:t>
            </a:r>
            <a:endParaRPr lang="en-US" sz="900" dirty="0"/>
          </a:p>
        </p:txBody>
      </p:sp>
      <p:pic>
        <p:nvPicPr>
          <p:cNvPr id="9" name="תמונה 8">
            <a:extLst>
              <a:ext uri="{FF2B5EF4-FFF2-40B4-BE49-F238E27FC236}">
                <a16:creationId xmlns:a16="http://schemas.microsoft.com/office/drawing/2014/main" id="{8014496D-9134-459E-FE45-7F51C396C4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00" y="9010993"/>
            <a:ext cx="2000885" cy="11322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גלריה">
  <a:themeElements>
    <a:clrScheme name="גלריה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גלריה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גלריה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69</TotalTime>
  <Words>1135</Words>
  <Application>Microsoft Macintosh PowerPoint</Application>
  <PresentationFormat>מותאם אישית</PresentationFormat>
  <Paragraphs>172</Paragraphs>
  <Slides>14</Slides>
  <Notes>14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14</vt:i4>
      </vt:variant>
    </vt:vector>
  </HeadingPairs>
  <TitlesOfParts>
    <vt:vector size="20" baseType="lpstr">
      <vt:lpstr>Arial</vt:lpstr>
      <vt:lpstr>Courier New</vt:lpstr>
      <vt:lpstr>David</vt:lpstr>
      <vt:lpstr>Georgia</vt:lpstr>
      <vt:lpstr>Gill Sans MT</vt:lpstr>
      <vt:lpstr>גלריה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Boaz Yaakobi</cp:lastModifiedBy>
  <cp:revision>7</cp:revision>
  <dcterms:created xsi:type="dcterms:W3CDTF">2026-04-19T10:54:42Z</dcterms:created>
  <dcterms:modified xsi:type="dcterms:W3CDTF">2026-04-19T12:04:36Z</dcterms:modified>
</cp:coreProperties>
</file>