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6" r:id="rId3"/>
    <p:sldId id="746" r:id="rId4"/>
    <p:sldId id="4514" r:id="rId5"/>
    <p:sldId id="4515" r:id="rId6"/>
    <p:sldId id="731" r:id="rId7"/>
    <p:sldId id="257" r:id="rId8"/>
    <p:sldId id="4516" r:id="rId9"/>
    <p:sldId id="738" r:id="rId10"/>
    <p:sldId id="724" r:id="rId11"/>
    <p:sldId id="4518" r:id="rId12"/>
    <p:sldId id="4517" r:id="rId13"/>
    <p:sldId id="260" r:id="rId14"/>
    <p:sldId id="727" r:id="rId15"/>
    <p:sldId id="741" r:id="rId16"/>
    <p:sldId id="4520" r:id="rId17"/>
    <p:sldId id="744" r:id="rId18"/>
    <p:sldId id="751" r:id="rId19"/>
    <p:sldId id="752" r:id="rId20"/>
    <p:sldId id="4511" r:id="rId21"/>
    <p:sldId id="4512" r:id="rId22"/>
    <p:sldId id="4522" r:id="rId23"/>
    <p:sldId id="4513" r:id="rId24"/>
    <p:sldId id="726" r:id="rId25"/>
    <p:sldId id="4502" r:id="rId26"/>
    <p:sldId id="4521" r:id="rId27"/>
    <p:sldId id="4505" r:id="rId28"/>
    <p:sldId id="4506" r:id="rId29"/>
    <p:sldId id="743" r:id="rId30"/>
    <p:sldId id="749" r:id="rId31"/>
    <p:sldId id="732" r:id="rId32"/>
  </p:sldIdLst>
  <p:sldSz cx="12192000" cy="6858000"/>
  <p:notesSz cx="6805613" cy="9944100"/>
  <p:embeddedFontLst>
    <p:embeddedFont>
      <p:font typeface="Meiryo" panose="020B0604030504040204" pitchFamily="34" charset="-128"/>
      <p:regular r:id="rId34"/>
      <p:bold r:id="rId35"/>
      <p:italic r:id="rId36"/>
      <p:boldItalic r:id="rId37"/>
    </p:embeddedFont>
    <p:embeddedFont>
      <p:font typeface="Aptos Narrow" panose="020B0004020202020204" pitchFamily="34" charset="0"/>
      <p:regular r:id="rId38"/>
      <p:bold r:id="rId39"/>
      <p:italic r:id="rId40"/>
      <p:boldItalic r:id="rId41"/>
    </p:embeddedFont>
    <p:embeddedFont>
      <p:font typeface="Georgia" panose="02040502050405020303" pitchFamily="18" charset="0"/>
      <p:regular r:id="rId42"/>
      <p:bold r:id="rId43"/>
      <p:italic r:id="rId44"/>
      <p:boldItalic r:id="rId45"/>
    </p:embeddedFont>
    <p:embeddedFont>
      <p:font typeface="Guttman Yad-Brush" panose="02010401010101010101" pitchFamily="2" charset="-79"/>
      <p:regular r:id="rId46"/>
    </p:embeddedFont>
    <p:embeddedFont>
      <p:font typeface="Heebo" pitchFamily="2" charset="-79"/>
      <p:regular r:id="rId47"/>
      <p:bold r:id="rId48"/>
    </p:embeddedFont>
  </p:embeddedFontLst>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F4FD"/>
    <a:srgbClr val="FFCC99"/>
    <a:srgbClr val="FFE0C1"/>
    <a:srgbClr val="E1F9FB"/>
    <a:srgbClr val="FFFFFF"/>
    <a:srgbClr val="E0B0B0"/>
    <a:srgbClr val="FF3300"/>
    <a:srgbClr val="BF89E7"/>
    <a:srgbClr val="C632D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2073" autoAdjust="0"/>
  </p:normalViewPr>
  <p:slideViewPr>
    <p:cSldViewPr snapToGrid="0">
      <p:cViewPr varScale="1">
        <p:scale>
          <a:sx n="49" d="100"/>
          <a:sy n="49" d="100"/>
        </p:scale>
        <p:origin x="119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siistorage2\Managment\&#1502;&#1504;&#1492;&#1500;&#1514;%20&#1514;&#1493;%20&#1514;&#1511;&#1503;%20&#1493;&#1514;&#1493;%20&#1497;&#1512;&#1493;&#1511;\&#1514;&#1508;&#1506;&#1493;&#1500;%20&#1514;&#1493;%20&#1514;&#1511;&#1503;\&#1502;&#1514;&#1511;&#1504;&#1497;%20&#1502;&#1513;&#1495;&#1511;&#1497;&#1501;%20-%20&#1513;&#1497;&#1504;&#1493;&#1497;%20&#1513;&#1497;&#1496;&#1514;%20&#1508;&#1497;&#1511;&#1493;&#1495;\&#1502;&#1513;&#1512;&#1491;%20&#1492;&#1499;&#1500;&#1499;&#1500;&#1492;\&#1502;&#1514;&#1511;&#1504;&#1497;%20&#1502;&#1513;&#1495;&#1511;%20-%20&#1512;&#1513;&#1497;&#1502;&#1514;%20&#1489;&#1506;&#1500;&#1497;%20&#1492;&#1497;&#1514;&#1512;&#1497;&#1501;%20&#1493;&#1489;&#1489;&#1497;&#1512;&#1493;&#1512;&#1497;&#1501;%20&#1502;&#1493;&#1511;&#1491;&#1502;&#1497;&#1501;%20-%20&#1504;&#1499;&#1493;&#1503;%20&#1500;%20-%2031.4.2026-&#1491;&#1497;&#1493;&#1493;&#1495;%20&#1500;&#1502;&#1513;&#1512;&#1491;%20&#1492;&#1499;&#1500;&#1499;&#1500;&#1492;.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FFC000"/>
            </a:solidFill>
            <a:ln>
              <a:noFill/>
            </a:ln>
            <a:effectLst/>
            <a:sp3d/>
          </c:spPr>
          <c:invertIfNegative val="0"/>
          <c:val>
            <c:numRef>
              <c:f>Sheet2!$G$5:$G$7</c:f>
              <c:numCache>
                <c:formatCode>General</c:formatCode>
                <c:ptCount val="3"/>
                <c:pt idx="0">
                  <c:v>30</c:v>
                </c:pt>
                <c:pt idx="1">
                  <c:v>12</c:v>
                </c:pt>
                <c:pt idx="2">
                  <c:v>11</c:v>
                </c:pt>
              </c:numCache>
            </c:numRef>
          </c:val>
          <c:extLst>
            <c:ext xmlns:c16="http://schemas.microsoft.com/office/drawing/2014/chart" uri="{C3380CC4-5D6E-409C-BE32-E72D297353CC}">
              <c16:uniqueId val="{00000000-41DA-4CB6-B4D2-28B53A34DCBD}"/>
            </c:ext>
          </c:extLst>
        </c:ser>
        <c:ser>
          <c:idx val="1"/>
          <c:order val="1"/>
          <c:spPr>
            <a:solidFill>
              <a:srgbClr val="FF0000"/>
            </a:solidFill>
            <a:ln>
              <a:solidFill>
                <a:srgbClr val="FF0000"/>
              </a:solidFill>
            </a:ln>
            <a:effectLst/>
            <a:sp3d>
              <a:contourClr>
                <a:srgbClr val="FF0000"/>
              </a:contourClr>
            </a:sp3d>
          </c:spPr>
          <c:invertIfNegative val="0"/>
          <c:val>
            <c:numRef>
              <c:f>Sheet2!$H$5:$H$7</c:f>
              <c:numCache>
                <c:formatCode>General</c:formatCode>
                <c:ptCount val="3"/>
                <c:pt idx="0">
                  <c:v>46</c:v>
                </c:pt>
                <c:pt idx="1">
                  <c:v>24</c:v>
                </c:pt>
                <c:pt idx="2">
                  <c:v>18</c:v>
                </c:pt>
              </c:numCache>
            </c:numRef>
          </c:val>
          <c:extLst>
            <c:ext xmlns:c16="http://schemas.microsoft.com/office/drawing/2014/chart" uri="{C3380CC4-5D6E-409C-BE32-E72D297353CC}">
              <c16:uniqueId val="{00000001-41DA-4CB6-B4D2-28B53A34DCBD}"/>
            </c:ext>
          </c:extLst>
        </c:ser>
        <c:dLbls>
          <c:showLegendKey val="0"/>
          <c:showVal val="0"/>
          <c:showCatName val="0"/>
          <c:showSerName val="0"/>
          <c:showPercent val="0"/>
          <c:showBubbleSize val="0"/>
        </c:dLbls>
        <c:gapWidth val="150"/>
        <c:shape val="box"/>
        <c:axId val="654850224"/>
        <c:axId val="654849744"/>
        <c:axId val="0"/>
      </c:bar3DChart>
      <c:catAx>
        <c:axId val="65485022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654849744"/>
        <c:crosses val="autoZero"/>
        <c:auto val="1"/>
        <c:lblAlgn val="ctr"/>
        <c:lblOffset val="100"/>
        <c:noMultiLvlLbl val="0"/>
      </c:catAx>
      <c:valAx>
        <c:axId val="654849744"/>
        <c:scaling>
          <c:orientation val="minMax"/>
          <c:max val="1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654850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2E53B0-0E11-434A-9634-C1A0902A66E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59FC5E4-A567-4DAF-BD34-DFCFF6535B99}">
      <dgm:prSet/>
      <dgm:spPr/>
      <dgm:t>
        <a:bodyPr/>
        <a:lstStyle/>
        <a:p>
          <a:pPr algn="r"/>
          <a:r>
            <a:rPr lang="en-US" b="1" dirty="0" err="1">
              <a:solidFill>
                <a:schemeClr val="tx1">
                  <a:lumMod val="65000"/>
                  <a:lumOff val="35000"/>
                </a:schemeClr>
              </a:solidFill>
            </a:rPr>
            <a:t>הגורמים</a:t>
          </a:r>
          <a:r>
            <a:rPr lang="en-US" b="1" dirty="0">
              <a:solidFill>
                <a:schemeClr val="tx1">
                  <a:lumMod val="65000"/>
                  <a:lumOff val="35000"/>
                </a:schemeClr>
              </a:solidFill>
            </a:rPr>
            <a:t> </a:t>
          </a:r>
          <a:r>
            <a:rPr lang="en-US" b="1" dirty="0" err="1">
              <a:solidFill>
                <a:schemeClr val="tx1">
                  <a:lumMod val="65000"/>
                  <a:lumOff val="35000"/>
                </a:schemeClr>
              </a:solidFill>
            </a:rPr>
            <a:t>הנפוצים</a:t>
          </a:r>
          <a:r>
            <a:rPr lang="en-US" b="1" dirty="0">
              <a:solidFill>
                <a:schemeClr val="tx1">
                  <a:lumMod val="65000"/>
                  <a:lumOff val="35000"/>
                </a:schemeClr>
              </a:solidFill>
            </a:rPr>
            <a:t> </a:t>
          </a:r>
          <a:r>
            <a:rPr lang="en-US" b="1" dirty="0" err="1">
              <a:solidFill>
                <a:schemeClr val="tx1">
                  <a:lumMod val="65000"/>
                  <a:lumOff val="35000"/>
                </a:schemeClr>
              </a:solidFill>
            </a:rPr>
            <a:t>לתאונות</a:t>
          </a:r>
          <a:r>
            <a:rPr lang="en-US" b="1" dirty="0">
              <a:solidFill>
                <a:schemeClr val="tx1">
                  <a:lumMod val="65000"/>
                  <a:lumOff val="35000"/>
                </a:schemeClr>
              </a:solidFill>
            </a:rPr>
            <a:t> </a:t>
          </a:r>
          <a:endParaRPr lang="en-US" dirty="0">
            <a:solidFill>
              <a:schemeClr val="tx1">
                <a:lumMod val="65000"/>
                <a:lumOff val="35000"/>
              </a:schemeClr>
            </a:solidFill>
          </a:endParaRPr>
        </a:p>
      </dgm:t>
    </dgm:pt>
    <dgm:pt modelId="{BEAF7263-F47B-4989-8B80-A422EE1F22AE}" type="parTrans" cxnId="{6CBA9513-AF23-49B1-B4E0-91E964D12AD4}">
      <dgm:prSet/>
      <dgm:spPr/>
      <dgm:t>
        <a:bodyPr/>
        <a:lstStyle/>
        <a:p>
          <a:endParaRPr lang="en-US"/>
        </a:p>
      </dgm:t>
    </dgm:pt>
    <dgm:pt modelId="{52CB61BE-BC9B-4A66-8CF7-72022319F5AF}" type="sibTrans" cxnId="{6CBA9513-AF23-49B1-B4E0-91E964D12AD4}">
      <dgm:prSet/>
      <dgm:spPr/>
      <dgm:t>
        <a:bodyPr/>
        <a:lstStyle/>
        <a:p>
          <a:endParaRPr lang="en-US"/>
        </a:p>
      </dgm:t>
    </dgm:pt>
    <dgm:pt modelId="{78B97A90-AB65-401E-89EE-2D99F63499F4}">
      <dgm:prSet/>
      <dgm:spPr/>
      <dgm:t>
        <a:bodyPr/>
        <a:lstStyle/>
        <a:p>
          <a:pPr algn="r"/>
          <a:r>
            <a:rPr lang="en-US" b="1" dirty="0" err="1">
              <a:solidFill>
                <a:schemeClr val="tx1">
                  <a:lumMod val="65000"/>
                  <a:lumOff val="35000"/>
                </a:schemeClr>
              </a:solidFill>
            </a:rPr>
            <a:t>בגני</a:t>
          </a:r>
          <a:r>
            <a:rPr lang="en-US" b="1" dirty="0">
              <a:solidFill>
                <a:schemeClr val="tx1">
                  <a:lumMod val="65000"/>
                  <a:lumOff val="35000"/>
                </a:schemeClr>
              </a:solidFill>
            </a:rPr>
            <a:t> </a:t>
          </a:r>
          <a:r>
            <a:rPr lang="en-US" b="1" dirty="0" err="1">
              <a:solidFill>
                <a:schemeClr val="tx1">
                  <a:lumMod val="65000"/>
                  <a:lumOff val="35000"/>
                </a:schemeClr>
              </a:solidFill>
            </a:rPr>
            <a:t>משחקים</a:t>
          </a:r>
          <a:r>
            <a:rPr lang="en-US" b="1" dirty="0">
              <a:solidFill>
                <a:schemeClr val="tx1">
                  <a:lumMod val="65000"/>
                  <a:lumOff val="35000"/>
                </a:schemeClr>
              </a:solidFill>
            </a:rPr>
            <a:t> </a:t>
          </a:r>
          <a:endParaRPr lang="en-US" dirty="0">
            <a:solidFill>
              <a:schemeClr val="tx1">
                <a:lumMod val="65000"/>
                <a:lumOff val="35000"/>
              </a:schemeClr>
            </a:solidFill>
          </a:endParaRPr>
        </a:p>
      </dgm:t>
    </dgm:pt>
    <dgm:pt modelId="{1FDF7C80-A9DC-4C42-AF13-689FB9F2F7CE}" type="parTrans" cxnId="{D32F39D8-3280-44D3-BF23-C3A78AFB5897}">
      <dgm:prSet/>
      <dgm:spPr/>
      <dgm:t>
        <a:bodyPr/>
        <a:lstStyle/>
        <a:p>
          <a:endParaRPr lang="en-US"/>
        </a:p>
      </dgm:t>
    </dgm:pt>
    <dgm:pt modelId="{DC5927FA-5244-4915-8A97-5E2A752DA7DC}" type="sibTrans" cxnId="{D32F39D8-3280-44D3-BF23-C3A78AFB5897}">
      <dgm:prSet/>
      <dgm:spPr/>
      <dgm:t>
        <a:bodyPr/>
        <a:lstStyle/>
        <a:p>
          <a:endParaRPr lang="en-US"/>
        </a:p>
      </dgm:t>
    </dgm:pt>
    <dgm:pt modelId="{14712492-28FD-410F-B3D4-256E60BE98B3}" type="pres">
      <dgm:prSet presAssocID="{AD2E53B0-0E11-434A-9634-C1A0902A66E3}" presName="vert0" presStyleCnt="0">
        <dgm:presLayoutVars>
          <dgm:dir/>
          <dgm:animOne val="branch"/>
          <dgm:animLvl val="lvl"/>
        </dgm:presLayoutVars>
      </dgm:prSet>
      <dgm:spPr/>
    </dgm:pt>
    <dgm:pt modelId="{D6D1252C-C03B-4D1C-A2E4-8FBF6B3C64FE}" type="pres">
      <dgm:prSet presAssocID="{A59FC5E4-A567-4DAF-BD34-DFCFF6535B99}" presName="thickLine" presStyleLbl="alignNode1" presStyleIdx="0" presStyleCnt="2"/>
      <dgm:spPr/>
    </dgm:pt>
    <dgm:pt modelId="{A564C4AF-3956-4143-A85F-099096734CBD}" type="pres">
      <dgm:prSet presAssocID="{A59FC5E4-A567-4DAF-BD34-DFCFF6535B99}" presName="horz1" presStyleCnt="0"/>
      <dgm:spPr/>
    </dgm:pt>
    <dgm:pt modelId="{F5AE72BB-1F46-413D-8458-0DE7FEBFF94E}" type="pres">
      <dgm:prSet presAssocID="{A59FC5E4-A567-4DAF-BD34-DFCFF6535B99}" presName="tx1" presStyleLbl="revTx" presStyleIdx="0" presStyleCnt="2"/>
      <dgm:spPr/>
    </dgm:pt>
    <dgm:pt modelId="{763B6AE6-B693-4989-8C04-67544A77B7DF}" type="pres">
      <dgm:prSet presAssocID="{A59FC5E4-A567-4DAF-BD34-DFCFF6535B99}" presName="vert1" presStyleCnt="0"/>
      <dgm:spPr/>
    </dgm:pt>
    <dgm:pt modelId="{6536F4D7-7222-4AB6-9A76-8515959B9F1E}" type="pres">
      <dgm:prSet presAssocID="{78B97A90-AB65-401E-89EE-2D99F63499F4}" presName="thickLine" presStyleLbl="alignNode1" presStyleIdx="1" presStyleCnt="2"/>
      <dgm:spPr/>
    </dgm:pt>
    <dgm:pt modelId="{17B58017-71EC-4FC0-A616-362C21A82312}" type="pres">
      <dgm:prSet presAssocID="{78B97A90-AB65-401E-89EE-2D99F63499F4}" presName="horz1" presStyleCnt="0"/>
      <dgm:spPr/>
    </dgm:pt>
    <dgm:pt modelId="{5E44D22C-3F58-4EDE-B26A-C21E482A406B}" type="pres">
      <dgm:prSet presAssocID="{78B97A90-AB65-401E-89EE-2D99F63499F4}" presName="tx1" presStyleLbl="revTx" presStyleIdx="1" presStyleCnt="2" custLinFactNeighborY="309"/>
      <dgm:spPr/>
    </dgm:pt>
    <dgm:pt modelId="{5DB81375-77DC-4B47-BA63-27F24D1FF993}" type="pres">
      <dgm:prSet presAssocID="{78B97A90-AB65-401E-89EE-2D99F63499F4}" presName="vert1" presStyleCnt="0"/>
      <dgm:spPr/>
    </dgm:pt>
  </dgm:ptLst>
  <dgm:cxnLst>
    <dgm:cxn modelId="{00F7540C-EF3B-4937-AE44-732C5F6819B2}" type="presOf" srcId="{AD2E53B0-0E11-434A-9634-C1A0902A66E3}" destId="{14712492-28FD-410F-B3D4-256E60BE98B3}" srcOrd="0" destOrd="0" presId="urn:microsoft.com/office/officeart/2008/layout/LinedList"/>
    <dgm:cxn modelId="{6CBA9513-AF23-49B1-B4E0-91E964D12AD4}" srcId="{AD2E53B0-0E11-434A-9634-C1A0902A66E3}" destId="{A59FC5E4-A567-4DAF-BD34-DFCFF6535B99}" srcOrd="0" destOrd="0" parTransId="{BEAF7263-F47B-4989-8B80-A422EE1F22AE}" sibTransId="{52CB61BE-BC9B-4A66-8CF7-72022319F5AF}"/>
    <dgm:cxn modelId="{8986F187-DD6E-484C-A4B4-58790293A536}" type="presOf" srcId="{78B97A90-AB65-401E-89EE-2D99F63499F4}" destId="{5E44D22C-3F58-4EDE-B26A-C21E482A406B}" srcOrd="0" destOrd="0" presId="urn:microsoft.com/office/officeart/2008/layout/LinedList"/>
    <dgm:cxn modelId="{D32F39D8-3280-44D3-BF23-C3A78AFB5897}" srcId="{AD2E53B0-0E11-434A-9634-C1A0902A66E3}" destId="{78B97A90-AB65-401E-89EE-2D99F63499F4}" srcOrd="1" destOrd="0" parTransId="{1FDF7C80-A9DC-4C42-AF13-689FB9F2F7CE}" sibTransId="{DC5927FA-5244-4915-8A97-5E2A752DA7DC}"/>
    <dgm:cxn modelId="{69B360E5-5FFE-4E9A-BB4F-4B43804584B6}" type="presOf" srcId="{A59FC5E4-A567-4DAF-BD34-DFCFF6535B99}" destId="{F5AE72BB-1F46-413D-8458-0DE7FEBFF94E}" srcOrd="0" destOrd="0" presId="urn:microsoft.com/office/officeart/2008/layout/LinedList"/>
    <dgm:cxn modelId="{4A3E6263-DD14-4995-9C22-7163CDE991A3}" type="presParOf" srcId="{14712492-28FD-410F-B3D4-256E60BE98B3}" destId="{D6D1252C-C03B-4D1C-A2E4-8FBF6B3C64FE}" srcOrd="0" destOrd="0" presId="urn:microsoft.com/office/officeart/2008/layout/LinedList"/>
    <dgm:cxn modelId="{E7B838CF-D245-40DF-B2AB-55218B1ED0E1}" type="presParOf" srcId="{14712492-28FD-410F-B3D4-256E60BE98B3}" destId="{A564C4AF-3956-4143-A85F-099096734CBD}" srcOrd="1" destOrd="0" presId="urn:microsoft.com/office/officeart/2008/layout/LinedList"/>
    <dgm:cxn modelId="{D531D1CB-4E4B-42AD-B82B-BD44539FE6DB}" type="presParOf" srcId="{A564C4AF-3956-4143-A85F-099096734CBD}" destId="{F5AE72BB-1F46-413D-8458-0DE7FEBFF94E}" srcOrd="0" destOrd="0" presId="urn:microsoft.com/office/officeart/2008/layout/LinedList"/>
    <dgm:cxn modelId="{47F33650-651E-414A-9538-27BF34C8009C}" type="presParOf" srcId="{A564C4AF-3956-4143-A85F-099096734CBD}" destId="{763B6AE6-B693-4989-8C04-67544A77B7DF}" srcOrd="1" destOrd="0" presId="urn:microsoft.com/office/officeart/2008/layout/LinedList"/>
    <dgm:cxn modelId="{B2D32CCC-1D96-48BE-8F08-E16418ABC8C1}" type="presParOf" srcId="{14712492-28FD-410F-B3D4-256E60BE98B3}" destId="{6536F4D7-7222-4AB6-9A76-8515959B9F1E}" srcOrd="2" destOrd="0" presId="urn:microsoft.com/office/officeart/2008/layout/LinedList"/>
    <dgm:cxn modelId="{EE13E62E-AB09-4AB8-8A47-4C5A760EA146}" type="presParOf" srcId="{14712492-28FD-410F-B3D4-256E60BE98B3}" destId="{17B58017-71EC-4FC0-A616-362C21A82312}" srcOrd="3" destOrd="0" presId="urn:microsoft.com/office/officeart/2008/layout/LinedList"/>
    <dgm:cxn modelId="{FB2F9009-2BE3-43FC-A283-F924F7623BE5}" type="presParOf" srcId="{17B58017-71EC-4FC0-A616-362C21A82312}" destId="{5E44D22C-3F58-4EDE-B26A-C21E482A406B}" srcOrd="0" destOrd="0" presId="urn:microsoft.com/office/officeart/2008/layout/LinedList"/>
    <dgm:cxn modelId="{3CFE72AC-03DE-4030-84E9-7FE6FD34B5CB}" type="presParOf" srcId="{17B58017-71EC-4FC0-A616-362C21A82312}" destId="{5DB81375-77DC-4B47-BA63-27F24D1FF993}"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1252C-C03B-4D1C-A2E4-8FBF6B3C64FE}">
      <dsp:nvSpPr>
        <dsp:cNvPr id="0" name=""/>
        <dsp:cNvSpPr/>
      </dsp:nvSpPr>
      <dsp:spPr>
        <a:xfrm>
          <a:off x="0" y="0"/>
          <a:ext cx="32004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AE72BB-1F46-413D-8458-0DE7FEBFF94E}">
      <dsp:nvSpPr>
        <dsp:cNvPr id="0" name=""/>
        <dsp:cNvSpPr/>
      </dsp:nvSpPr>
      <dsp:spPr>
        <a:xfrm>
          <a:off x="0" y="0"/>
          <a:ext cx="3200400" cy="2792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r" defTabSz="2578100">
            <a:lnSpc>
              <a:spcPct val="90000"/>
            </a:lnSpc>
            <a:spcBef>
              <a:spcPct val="0"/>
            </a:spcBef>
            <a:spcAft>
              <a:spcPct val="35000"/>
            </a:spcAft>
            <a:buNone/>
          </a:pPr>
          <a:r>
            <a:rPr lang="en-US" sz="5800" b="1" kern="1200" dirty="0" err="1">
              <a:solidFill>
                <a:schemeClr val="tx1">
                  <a:lumMod val="65000"/>
                  <a:lumOff val="35000"/>
                </a:schemeClr>
              </a:solidFill>
            </a:rPr>
            <a:t>הגורמים</a:t>
          </a:r>
          <a:r>
            <a:rPr lang="en-US" sz="5800" b="1" kern="1200" dirty="0">
              <a:solidFill>
                <a:schemeClr val="tx1">
                  <a:lumMod val="65000"/>
                  <a:lumOff val="35000"/>
                </a:schemeClr>
              </a:solidFill>
            </a:rPr>
            <a:t> </a:t>
          </a:r>
          <a:r>
            <a:rPr lang="en-US" sz="5800" b="1" kern="1200" dirty="0" err="1">
              <a:solidFill>
                <a:schemeClr val="tx1">
                  <a:lumMod val="65000"/>
                  <a:lumOff val="35000"/>
                </a:schemeClr>
              </a:solidFill>
            </a:rPr>
            <a:t>הנפוצים</a:t>
          </a:r>
          <a:r>
            <a:rPr lang="en-US" sz="5800" b="1" kern="1200" dirty="0">
              <a:solidFill>
                <a:schemeClr val="tx1">
                  <a:lumMod val="65000"/>
                  <a:lumOff val="35000"/>
                </a:schemeClr>
              </a:solidFill>
            </a:rPr>
            <a:t> </a:t>
          </a:r>
          <a:r>
            <a:rPr lang="en-US" sz="5800" b="1" kern="1200" dirty="0" err="1">
              <a:solidFill>
                <a:schemeClr val="tx1">
                  <a:lumMod val="65000"/>
                  <a:lumOff val="35000"/>
                </a:schemeClr>
              </a:solidFill>
            </a:rPr>
            <a:t>לתאונות</a:t>
          </a:r>
          <a:r>
            <a:rPr lang="en-US" sz="5800" b="1" kern="1200" dirty="0">
              <a:solidFill>
                <a:schemeClr val="tx1">
                  <a:lumMod val="65000"/>
                  <a:lumOff val="35000"/>
                </a:schemeClr>
              </a:solidFill>
            </a:rPr>
            <a:t> </a:t>
          </a:r>
          <a:endParaRPr lang="en-US" sz="5800" kern="1200" dirty="0">
            <a:solidFill>
              <a:schemeClr val="tx1">
                <a:lumMod val="65000"/>
                <a:lumOff val="35000"/>
              </a:schemeClr>
            </a:solidFill>
          </a:endParaRPr>
        </a:p>
      </dsp:txBody>
      <dsp:txXfrm>
        <a:off x="0" y="0"/>
        <a:ext cx="3200400" cy="2792809"/>
      </dsp:txXfrm>
    </dsp:sp>
    <dsp:sp modelId="{6536F4D7-7222-4AB6-9A76-8515959B9F1E}">
      <dsp:nvSpPr>
        <dsp:cNvPr id="0" name=""/>
        <dsp:cNvSpPr/>
      </dsp:nvSpPr>
      <dsp:spPr>
        <a:xfrm>
          <a:off x="0" y="2792809"/>
          <a:ext cx="32004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4D22C-3F58-4EDE-B26A-C21E482A406B}">
      <dsp:nvSpPr>
        <dsp:cNvPr id="0" name=""/>
        <dsp:cNvSpPr/>
      </dsp:nvSpPr>
      <dsp:spPr>
        <a:xfrm>
          <a:off x="0" y="2792809"/>
          <a:ext cx="3200400" cy="2792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980" tIns="220980" rIns="220980" bIns="220980" numCol="1" spcCol="1270" anchor="t" anchorCtr="0">
          <a:noAutofit/>
        </a:bodyPr>
        <a:lstStyle/>
        <a:p>
          <a:pPr marL="0" lvl="0" indent="0" algn="r" defTabSz="2578100">
            <a:lnSpc>
              <a:spcPct val="90000"/>
            </a:lnSpc>
            <a:spcBef>
              <a:spcPct val="0"/>
            </a:spcBef>
            <a:spcAft>
              <a:spcPct val="35000"/>
            </a:spcAft>
            <a:buNone/>
          </a:pPr>
          <a:r>
            <a:rPr lang="en-US" sz="5800" b="1" kern="1200" dirty="0" err="1">
              <a:solidFill>
                <a:schemeClr val="tx1">
                  <a:lumMod val="65000"/>
                  <a:lumOff val="35000"/>
                </a:schemeClr>
              </a:solidFill>
            </a:rPr>
            <a:t>בגני</a:t>
          </a:r>
          <a:r>
            <a:rPr lang="en-US" sz="5800" b="1" kern="1200" dirty="0">
              <a:solidFill>
                <a:schemeClr val="tx1">
                  <a:lumMod val="65000"/>
                  <a:lumOff val="35000"/>
                </a:schemeClr>
              </a:solidFill>
            </a:rPr>
            <a:t> </a:t>
          </a:r>
          <a:r>
            <a:rPr lang="en-US" sz="5800" b="1" kern="1200" dirty="0" err="1">
              <a:solidFill>
                <a:schemeClr val="tx1">
                  <a:lumMod val="65000"/>
                  <a:lumOff val="35000"/>
                </a:schemeClr>
              </a:solidFill>
            </a:rPr>
            <a:t>משחקים</a:t>
          </a:r>
          <a:r>
            <a:rPr lang="en-US" sz="5800" b="1" kern="1200" dirty="0">
              <a:solidFill>
                <a:schemeClr val="tx1">
                  <a:lumMod val="65000"/>
                  <a:lumOff val="35000"/>
                </a:schemeClr>
              </a:solidFill>
            </a:rPr>
            <a:t> </a:t>
          </a:r>
          <a:endParaRPr lang="en-US" sz="5800" kern="1200" dirty="0">
            <a:solidFill>
              <a:schemeClr val="tx1">
                <a:lumMod val="65000"/>
                <a:lumOff val="35000"/>
              </a:schemeClr>
            </a:solidFill>
          </a:endParaRPr>
        </a:p>
      </dsp:txBody>
      <dsp:txXfrm>
        <a:off x="0" y="2792809"/>
        <a:ext cx="3200400" cy="279280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4BADBC3E-25AB-4A9C-A99E-6655AE350728}" type="datetimeFigureOut">
              <a:rPr lang="en-IL" smtClean="0"/>
              <a:t>11/05/2026</a:t>
            </a:fld>
            <a:endParaRPr lang="en-IL"/>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0304E5C5-4E97-475B-A61C-DB7780101C3A}" type="slidenum">
              <a:rPr lang="en-IL" smtClean="0"/>
              <a:t>‹#›</a:t>
            </a:fld>
            <a:endParaRPr lang="en-IL"/>
          </a:p>
        </p:txBody>
      </p:sp>
    </p:spTree>
    <p:extLst>
      <p:ext uri="{BB962C8B-B14F-4D97-AF65-F5344CB8AC3E}">
        <p14:creationId xmlns:p14="http://schemas.microsoft.com/office/powerpoint/2010/main" val="3622150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ecd.org/content/dam/oecd/en/publications/reports/2023/04/comparing-access-to-urban-parks-across-six-oecd-countries_f3edf4a5/4d17ce4c-en.pdf" TargetMode="External"/><Relationship Id="rId7" Type="http://schemas.openxmlformats.org/officeDocument/2006/relationships/hyperlink" Target="https://sdgs.un.org/partnerships/building-green-spaces-fairly-accessible-all-social-groups-practice-planning-gree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preprints.org/manuscript/202512.0967" TargetMode="External"/><Relationship Id="rId5" Type="http://schemas.openxmlformats.org/officeDocument/2006/relationships/hyperlink" Target="https://docs.congress.hrep.online/legisdocs/basic_20/HB06170.pdf" TargetMode="External"/><Relationship Id="rId4" Type="http://schemas.openxmlformats.org/officeDocument/2006/relationships/hyperlink" Target="https://www.mdpi.com/2073-445X/15/1/2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0304E5C5-4E97-475B-A61C-DB7780101C3A}" type="slidenum">
              <a:rPr lang="en-IL" smtClean="0"/>
              <a:t>1</a:t>
            </a:fld>
            <a:endParaRPr lang="en-IL"/>
          </a:p>
        </p:txBody>
      </p:sp>
    </p:spTree>
    <p:extLst>
      <p:ext uri="{BB962C8B-B14F-4D97-AF65-F5344CB8AC3E}">
        <p14:creationId xmlns:p14="http://schemas.microsoft.com/office/powerpoint/2010/main" val="139214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E2C10-6FFE-EAF7-B6C1-5BAA9C028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CB5C0-F95C-51D9-1324-F52644A63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3BE4C-9F3D-371D-738D-57FF0392CE91}"/>
              </a:ext>
            </a:extLst>
          </p:cNvPr>
          <p:cNvSpPr>
            <a:spLocks noGrp="1"/>
          </p:cNvSpPr>
          <p:nvPr>
            <p:ph type="body" idx="1"/>
          </p:nvPr>
        </p:nvSpPr>
        <p:spPr/>
        <p:txBody>
          <a:bodyPr/>
          <a:lstStyle/>
          <a:p>
            <a:r>
              <a:rPr lang="he-IL" dirty="0"/>
              <a:t>האם זכורה לכם התמונה לפני שנה וחצי 20% בלבד מהרשויות היו עם היתר תו תקן על שמן אם נחשיב את אלה שעדיין לא חתמו אנחנו נמצאים במצב של 41%</a:t>
            </a:r>
            <a:endParaRPr lang="en-IL" dirty="0"/>
          </a:p>
        </p:txBody>
      </p:sp>
      <p:sp>
        <p:nvSpPr>
          <p:cNvPr id="4" name="Slide Number Placeholder 3">
            <a:extLst>
              <a:ext uri="{FF2B5EF4-FFF2-40B4-BE49-F238E27FC236}">
                <a16:creationId xmlns:a16="http://schemas.microsoft.com/office/drawing/2014/main" id="{31927D54-D5E1-98ED-09C7-7A74FA3EE0B9}"/>
              </a:ext>
            </a:extLst>
          </p:cNvPr>
          <p:cNvSpPr>
            <a:spLocks noGrp="1"/>
          </p:cNvSpPr>
          <p:nvPr>
            <p:ph type="sldNum" sz="quarter" idx="5"/>
          </p:nvPr>
        </p:nvSpPr>
        <p:spPr/>
        <p:txBody>
          <a:bodyPr/>
          <a:lstStyle/>
          <a:p>
            <a:fld id="{0304E5C5-4E97-475B-A61C-DB7780101C3A}" type="slidenum">
              <a:rPr lang="en-IL" smtClean="0"/>
              <a:t>10</a:t>
            </a:fld>
            <a:endParaRPr lang="en-IL"/>
          </a:p>
        </p:txBody>
      </p:sp>
    </p:spTree>
    <p:extLst>
      <p:ext uri="{BB962C8B-B14F-4D97-AF65-F5344CB8AC3E}">
        <p14:creationId xmlns:p14="http://schemas.microsoft.com/office/powerpoint/2010/main" val="794610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F517F-4724-6A1E-4E3E-534FE03F3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42D3B-D2DC-2E9E-A3F9-DBBB3BB1E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54DBB-229E-FCCC-E7E0-270C2F2B2076}"/>
              </a:ext>
            </a:extLst>
          </p:cNvPr>
          <p:cNvSpPr>
            <a:spLocks noGrp="1"/>
          </p:cNvSpPr>
          <p:nvPr>
            <p:ph type="body" idx="1"/>
          </p:nvPr>
        </p:nvSpPr>
        <p:spPr/>
        <p:txBody>
          <a:bodyPr/>
          <a:lstStyle/>
          <a:p>
            <a:r>
              <a:rPr lang="he-IL" dirty="0"/>
              <a:t>האם זכורה לכם התמונה לפני שנה וחצי 20% בלבד מהרשויות היו עם היתר תו תקן על שמן</a:t>
            </a:r>
          </a:p>
          <a:p>
            <a:r>
              <a:rPr lang="he-IL" dirty="0"/>
              <a:t>תלוי את מי שואלים. לפני שנה וחצי ...</a:t>
            </a:r>
            <a:endParaRPr lang="en-IL" dirty="0"/>
          </a:p>
        </p:txBody>
      </p:sp>
      <p:sp>
        <p:nvSpPr>
          <p:cNvPr id="4" name="Slide Number Placeholder 3">
            <a:extLst>
              <a:ext uri="{FF2B5EF4-FFF2-40B4-BE49-F238E27FC236}">
                <a16:creationId xmlns:a16="http://schemas.microsoft.com/office/drawing/2014/main" id="{277FB51D-E6F4-F0E2-513E-EA4DDC9ED503}"/>
              </a:ext>
            </a:extLst>
          </p:cNvPr>
          <p:cNvSpPr>
            <a:spLocks noGrp="1"/>
          </p:cNvSpPr>
          <p:nvPr>
            <p:ph type="sldNum" sz="quarter" idx="5"/>
          </p:nvPr>
        </p:nvSpPr>
        <p:spPr/>
        <p:txBody>
          <a:bodyPr/>
          <a:lstStyle/>
          <a:p>
            <a:fld id="{0304E5C5-4E97-475B-A61C-DB7780101C3A}" type="slidenum">
              <a:rPr lang="en-IL" smtClean="0"/>
              <a:t>11</a:t>
            </a:fld>
            <a:endParaRPr lang="en-IL"/>
          </a:p>
        </p:txBody>
      </p:sp>
    </p:spTree>
    <p:extLst>
      <p:ext uri="{BB962C8B-B14F-4D97-AF65-F5344CB8AC3E}">
        <p14:creationId xmlns:p14="http://schemas.microsoft.com/office/powerpoint/2010/main" val="2665874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he-IL" dirty="0"/>
              <a:t>מתקני כושר – מתקני פעילות גופנית</a:t>
            </a:r>
          </a:p>
          <a:p>
            <a:pPr marL="0" lvl="0" indent="0" algn="l" rtl="0">
              <a:spcBef>
                <a:spcPts val="0"/>
              </a:spcBef>
              <a:spcAft>
                <a:spcPts val="0"/>
              </a:spcAft>
              <a:buNone/>
            </a:pPr>
            <a:r>
              <a:rPr lang="he-IL" dirty="0"/>
              <a:t>70% מהרשויות בעלות היתר יש להם היתר גם לחינוך. 58% מהרשויות שיש להם היתר תו תקן למתקני פעילות גופנית</a:t>
            </a:r>
          </a:p>
          <a:p>
            <a:pPr marL="0" lvl="0" indent="0" algn="l" rtl="0">
              <a:spcBef>
                <a:spcPts val="0"/>
              </a:spcBef>
              <a:spcAft>
                <a:spcPts val="0"/>
              </a:spcAft>
              <a:buNone/>
            </a:pPr>
            <a:endParaRPr lang="he-IL" dirty="0"/>
          </a:p>
          <a:p>
            <a:pPr marL="0" lvl="0" indent="0" algn="l" rtl="0">
              <a:spcBef>
                <a:spcPts val="0"/>
              </a:spcBef>
              <a:spcAft>
                <a:spcPts val="0"/>
              </a:spcAft>
              <a:buNone/>
            </a:pPr>
            <a:r>
              <a:rPr lang="he-IL" dirty="0"/>
              <a:t>פארק הרצליה מורחב, קאנטרי </a:t>
            </a:r>
            <a:r>
              <a:rPr lang="he-IL" dirty="0" err="1"/>
              <a:t>ארלוזרוב</a:t>
            </a:r>
            <a:endParaRPr dirty="0"/>
          </a:p>
        </p:txBody>
      </p:sp>
      <p:sp>
        <p:nvSpPr>
          <p:cNvPr id="406" name="Google Shape;4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4E631-2ED9-2BE9-0C7E-0DA2AAF17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9E0CB-F4A7-A8AE-2298-EF521D9C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F581A-3133-F153-267D-734AD0F26CC2}"/>
              </a:ext>
            </a:extLst>
          </p:cNvPr>
          <p:cNvSpPr>
            <a:spLocks noGrp="1"/>
          </p:cNvSpPr>
          <p:nvPr>
            <p:ph type="body" idx="1"/>
          </p:nvPr>
        </p:nvSpPr>
        <p:spPr/>
        <p:txBody>
          <a:bodyPr/>
          <a:lstStyle/>
          <a:p>
            <a:r>
              <a:rPr lang="he-IL" dirty="0"/>
              <a:t>מאפיינים שמרניים ומסורתיים, ריבוי טבעי גבוה. בשתי החברות קיימת תרבות המעודדת משפחות ברוכות ילדים מה שמוביל לגידול דמוגרפי מהיר. מצד שני מדד חברתי כלכלי נמוך – שתי האוכלוסיות נמצאות באשכולות החברתיים הכלכליים הנמוכים ביותר בישראל ובשיעור עוני גבוהים</a:t>
            </a:r>
          </a:p>
          <a:p>
            <a:r>
              <a:rPr lang="he-IL" dirty="0"/>
              <a:t> </a:t>
            </a:r>
          </a:p>
          <a:p>
            <a:r>
              <a:rPr lang="he-IL" dirty="0"/>
              <a:t>לעומת </a:t>
            </a:r>
            <a:r>
              <a:rPr lang="he-IL" dirty="0" err="1"/>
              <a:t>האוכלוסיה</a:t>
            </a:r>
            <a:r>
              <a:rPr lang="he-IL" dirty="0"/>
              <a:t> הכללית שעומדת על אומדן של 20%-24% בגילאי 2-15 ללא החרדים ועל 32% עם החרדים</a:t>
            </a:r>
            <a:endParaRPr lang="en-IL" dirty="0"/>
          </a:p>
        </p:txBody>
      </p:sp>
      <p:sp>
        <p:nvSpPr>
          <p:cNvPr id="4" name="Slide Number Placeholder 3">
            <a:extLst>
              <a:ext uri="{FF2B5EF4-FFF2-40B4-BE49-F238E27FC236}">
                <a16:creationId xmlns:a16="http://schemas.microsoft.com/office/drawing/2014/main" id="{80849B84-F547-B1FE-62A6-F66DEE61B5AE}"/>
              </a:ext>
            </a:extLst>
          </p:cNvPr>
          <p:cNvSpPr>
            <a:spLocks noGrp="1"/>
          </p:cNvSpPr>
          <p:nvPr>
            <p:ph type="sldNum" sz="quarter" idx="5"/>
          </p:nvPr>
        </p:nvSpPr>
        <p:spPr/>
        <p:txBody>
          <a:bodyPr/>
          <a:lstStyle/>
          <a:p>
            <a:fld id="{0304E5C5-4E97-475B-A61C-DB7780101C3A}" type="slidenum">
              <a:rPr lang="en-IL" smtClean="0"/>
              <a:t>13</a:t>
            </a:fld>
            <a:endParaRPr lang="en-IL"/>
          </a:p>
        </p:txBody>
      </p:sp>
    </p:spTree>
    <p:extLst>
      <p:ext uri="{BB962C8B-B14F-4D97-AF65-F5344CB8AC3E}">
        <p14:creationId xmlns:p14="http://schemas.microsoft.com/office/powerpoint/2010/main" val="1527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B3DB-1238-4AB1-9001-9B285DE68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29D79-56AF-FD0F-57C2-7A2496E4B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983D1-F53A-1515-169A-239ACD45BAB3}"/>
              </a:ext>
            </a:extLst>
          </p:cNvPr>
          <p:cNvSpPr>
            <a:spLocks noGrp="1"/>
          </p:cNvSpPr>
          <p:nvPr>
            <p:ph type="body" idx="1"/>
          </p:nvPr>
        </p:nvSpPr>
        <p:spPr/>
        <p:txBody>
          <a:bodyPr/>
          <a:lstStyle/>
          <a:p>
            <a:endParaRPr lang="he-IL" dirty="0"/>
          </a:p>
          <a:p>
            <a:r>
              <a:rPr lang="he-IL" dirty="0"/>
              <a:t>ירוק – בפיקוח. ירוק עם קו, - אושר בוועדת ההיתרים לא נתחם ההסכם, צהוב, בירורים מוקדמים, ריק – לא התחילו תהליך</a:t>
            </a:r>
          </a:p>
          <a:p>
            <a:r>
              <a:rPr lang="he-IL" dirty="0"/>
              <a:t> באופן יחסי רוב הישובים החרדיים המובהקים בישראל נמצאים בתוך ערים כמו מודיעין עילית, ביתר עילית, ואלעד. אך ישנן מועצות אזוריות שבהן יש ריכוז משמעותי של ישובים חרדיים או כאלה עם אוכלוסייה חרדית צומחת. בהקשר זה הבולטות שבהן: </a:t>
            </a:r>
            <a:r>
              <a:rPr lang="he-IL" sz="1200" b="1" kern="1200" dirty="0">
                <a:solidFill>
                  <a:schemeClr val="tx1"/>
                </a:solidFill>
                <a:latin typeface="+mn-lt"/>
                <a:ea typeface="+mn-ea"/>
                <a:cs typeface="+mn-cs"/>
              </a:rPr>
              <a:t>מועצה </a:t>
            </a:r>
            <a:r>
              <a:rPr lang="he-IL" sz="1200" b="1" kern="1200" dirty="0" err="1">
                <a:solidFill>
                  <a:schemeClr val="tx1"/>
                </a:solidFill>
                <a:latin typeface="+mn-lt"/>
                <a:ea typeface="+mn-ea"/>
                <a:cs typeface="+mn-cs"/>
              </a:rPr>
              <a:t>איזורית</a:t>
            </a:r>
            <a:r>
              <a:rPr lang="he-IL" sz="1200" b="1" kern="1200" dirty="0">
                <a:solidFill>
                  <a:schemeClr val="tx1"/>
                </a:solidFill>
                <a:latin typeface="+mn-lt"/>
                <a:ea typeface="+mn-ea"/>
                <a:cs typeface="+mn-cs"/>
              </a:rPr>
              <a:t> מטה </a:t>
            </a:r>
            <a:r>
              <a:rPr lang="he-IL" sz="1200" b="1" kern="1200" dirty="0" err="1">
                <a:solidFill>
                  <a:schemeClr val="tx1"/>
                </a:solidFill>
                <a:latin typeface="+mn-lt"/>
                <a:ea typeface="+mn-ea"/>
                <a:cs typeface="+mn-cs"/>
              </a:rPr>
              <a:t>בינימין</a:t>
            </a:r>
            <a:r>
              <a:rPr lang="he-IL" sz="1200" b="1" kern="1200" dirty="0">
                <a:solidFill>
                  <a:schemeClr val="tx1"/>
                </a:solidFill>
                <a:latin typeface="+mn-lt"/>
                <a:ea typeface="+mn-ea"/>
                <a:cs typeface="+mn-cs"/>
              </a:rPr>
              <a:t>, מועצה </a:t>
            </a:r>
            <a:r>
              <a:rPr lang="he-IL" sz="1200" b="1" kern="1200" dirty="0" err="1">
                <a:solidFill>
                  <a:schemeClr val="tx1"/>
                </a:solidFill>
                <a:latin typeface="+mn-lt"/>
                <a:ea typeface="+mn-ea"/>
                <a:cs typeface="+mn-cs"/>
              </a:rPr>
              <a:t>איזורית</a:t>
            </a:r>
            <a:r>
              <a:rPr lang="he-IL" sz="1200" b="1" kern="1200" dirty="0">
                <a:solidFill>
                  <a:schemeClr val="tx1"/>
                </a:solidFill>
                <a:latin typeface="+mn-lt"/>
                <a:ea typeface="+mn-ea"/>
                <a:cs typeface="+mn-cs"/>
              </a:rPr>
              <a:t> שומרון, מועצה </a:t>
            </a:r>
            <a:r>
              <a:rPr lang="he-IL" sz="1200" b="1" kern="1200" dirty="0" err="1">
                <a:solidFill>
                  <a:schemeClr val="tx1"/>
                </a:solidFill>
                <a:latin typeface="+mn-lt"/>
                <a:ea typeface="+mn-ea"/>
                <a:cs typeface="+mn-cs"/>
              </a:rPr>
              <a:t>איזורית</a:t>
            </a:r>
            <a:r>
              <a:rPr lang="he-IL" sz="1200" b="1" kern="1200" dirty="0">
                <a:solidFill>
                  <a:schemeClr val="tx1"/>
                </a:solidFill>
                <a:latin typeface="+mn-lt"/>
                <a:ea typeface="+mn-ea"/>
                <a:cs typeface="+mn-cs"/>
              </a:rPr>
              <a:t> גוש עציון</a:t>
            </a:r>
            <a:r>
              <a:rPr lang="he-IL" dirty="0"/>
              <a:t>, </a:t>
            </a:r>
            <a:r>
              <a:rPr lang="he-IL" b="1" dirty="0"/>
              <a:t>מועצה אזורית מרום גליל</a:t>
            </a:r>
            <a:r>
              <a:rPr lang="he-IL" dirty="0"/>
              <a:t>, </a:t>
            </a:r>
            <a:r>
              <a:rPr lang="he-IL" b="1" dirty="0"/>
              <a:t>מועצה </a:t>
            </a:r>
            <a:r>
              <a:rPr lang="he-IL" b="1" dirty="0" err="1"/>
              <a:t>איזורית</a:t>
            </a:r>
            <a:r>
              <a:rPr lang="he-IL" b="1" dirty="0"/>
              <a:t> שפיר </a:t>
            </a:r>
            <a:r>
              <a:rPr lang="he-IL" dirty="0"/>
              <a:t>וישנה מכמה של כניסה של אוכלוסייה </a:t>
            </a:r>
            <a:r>
              <a:rPr lang="he-IL" dirty="0" err="1"/>
              <a:t>חרדשית</a:t>
            </a:r>
            <a:r>
              <a:rPr lang="he-IL" dirty="0"/>
              <a:t> </a:t>
            </a:r>
            <a:r>
              <a:rPr lang="he-IL" dirty="0" err="1"/>
              <a:t>למוצשבים</a:t>
            </a:r>
            <a:r>
              <a:rPr lang="he-IL" dirty="0"/>
              <a:t> ותירים במועצות אזוריות כמו גזר למשל נוף איילון</a:t>
            </a:r>
          </a:p>
          <a:p>
            <a:pPr algn="l">
              <a:buNone/>
            </a:pPr>
            <a:r>
              <a:rPr lang="he-IL" b="0" i="0" dirty="0">
                <a:solidFill>
                  <a:srgbClr val="27251E"/>
                </a:solidFill>
                <a:effectLst/>
                <a:latin typeface="pplxSerif"/>
              </a:rPr>
              <a:t>ם מתמקדים רק ב</a:t>
            </a:r>
            <a:r>
              <a:rPr lang="he-IL" b="1" i="0" dirty="0">
                <a:solidFill>
                  <a:srgbClr val="27251E"/>
                </a:solidFill>
                <a:effectLst/>
                <a:latin typeface="pplxSerif"/>
              </a:rPr>
              <a:t>מועצות אזוריות</a:t>
            </a:r>
            <a:r>
              <a:rPr lang="he-IL" b="0" i="0" dirty="0">
                <a:solidFill>
                  <a:srgbClr val="27251E"/>
                </a:solidFill>
                <a:effectLst/>
                <a:latin typeface="pplxSerif"/>
              </a:rPr>
              <a:t>, כמעט אף אחת לא נחשבת חרדית מובהקת. המאפיין החרדי קיים בעיקר ביישובים או ברשויות עירוניות, בעוד שבמועצות אזוריות יש לכל היותר יישובים עם נוכחות חרדית נקודתית, אבל לא מועצה אזורית חרדית מובהקת.</a:t>
            </a:r>
          </a:p>
          <a:p>
            <a:pPr algn="l">
              <a:buNone/>
            </a:pPr>
            <a:r>
              <a:rPr lang="he-IL" b="0" i="0" dirty="0">
                <a:solidFill>
                  <a:srgbClr val="27251E"/>
                </a:solidFill>
                <a:effectLst/>
                <a:latin typeface="pplxSerif"/>
              </a:rPr>
              <a:t>בפועל</a:t>
            </a:r>
          </a:p>
          <a:p>
            <a:pPr algn="l">
              <a:buFont typeface="Arial" panose="020B0604020202020204" pitchFamily="34" charset="0"/>
              <a:buChar char="•"/>
            </a:pPr>
            <a:r>
              <a:rPr lang="he-IL" b="1" i="0" dirty="0">
                <a:solidFill>
                  <a:srgbClr val="27251E"/>
                </a:solidFill>
                <a:effectLst/>
                <a:latin typeface="pplxSerif"/>
              </a:rPr>
              <a:t>אין כיום מועצה אזורית חרדית מובהקת בישראל</a:t>
            </a:r>
            <a:r>
              <a:rPr lang="he-IL" b="0" i="0" dirty="0">
                <a:solidFill>
                  <a:srgbClr val="27251E"/>
                </a:solidFill>
                <a:effectLst/>
                <a:latin typeface="pplxSerif"/>
              </a:rPr>
              <a:t>.</a:t>
            </a:r>
          </a:p>
          <a:p>
            <a:pPr algn="l">
              <a:buFont typeface="Arial" panose="020B0604020202020204" pitchFamily="34" charset="0"/>
              <a:buChar char="•"/>
            </a:pPr>
            <a:r>
              <a:rPr lang="he-IL" b="0" i="0" dirty="0">
                <a:solidFill>
                  <a:srgbClr val="27251E"/>
                </a:solidFill>
                <a:effectLst/>
                <a:latin typeface="pplxSerif"/>
              </a:rPr>
              <a:t>יש מועצות אזוריות שבהן יש יישובים עם אוכלוסייה חרדית או דפוסי הצבעה חרדיים, אבל זה לא הופך את המועצה כולה לחרדית.</a:t>
            </a:r>
          </a:p>
          <a:p>
            <a:pPr algn="l">
              <a:buFont typeface="Arial" panose="020B0604020202020204" pitchFamily="34" charset="0"/>
              <a:buChar char="•"/>
            </a:pPr>
            <a:r>
              <a:rPr lang="he-IL" b="0" i="0" dirty="0">
                <a:solidFill>
                  <a:srgbClr val="27251E"/>
                </a:solidFill>
                <a:effectLst/>
                <a:latin typeface="pplxSerif"/>
              </a:rPr>
              <a:t>לעומת זאת, הרשויות החרדיות המובהקות בישראל הן בעיקר </a:t>
            </a:r>
            <a:r>
              <a:rPr lang="he-IL" b="1" i="0" dirty="0">
                <a:solidFill>
                  <a:srgbClr val="27251E"/>
                </a:solidFill>
                <a:effectLst/>
                <a:latin typeface="pplxSerif"/>
              </a:rPr>
              <a:t>ערים ומועצות מקומיות</a:t>
            </a:r>
            <a:r>
              <a:rPr lang="he-IL" b="0" i="0" dirty="0">
                <a:solidFill>
                  <a:srgbClr val="27251E"/>
                </a:solidFill>
                <a:effectLst/>
                <a:latin typeface="pplxSerif"/>
              </a:rPr>
              <a:t>, לא אזוריות.</a:t>
            </a:r>
          </a:p>
          <a:p>
            <a:pPr algn="l">
              <a:buNone/>
            </a:pPr>
            <a:r>
              <a:rPr lang="he-IL" b="0" i="0" dirty="0">
                <a:solidFill>
                  <a:srgbClr val="27251E"/>
                </a:solidFill>
                <a:effectLst/>
                <a:latin typeface="pplxSerif"/>
              </a:rPr>
              <a:t>מי הכי קרובות?</a:t>
            </a:r>
          </a:p>
          <a:p>
            <a:pPr algn="l">
              <a:buNone/>
            </a:pPr>
            <a:r>
              <a:rPr lang="he-IL" b="0" i="0" dirty="0">
                <a:solidFill>
                  <a:srgbClr val="27251E"/>
                </a:solidFill>
                <a:effectLst/>
                <a:latin typeface="pplxSerif"/>
              </a:rPr>
              <a:t>אם בכל זאת מחפשים מועצות אזוריות עם זיקה חרדית מסוימת, אלה השמות שבדרך כלל עולים בהקשר הזה:</a:t>
            </a:r>
          </a:p>
          <a:p>
            <a:pPr algn="l">
              <a:buFont typeface="Arial" panose="020B0604020202020204" pitchFamily="34" charset="0"/>
              <a:buChar char="•"/>
            </a:pPr>
            <a:r>
              <a:rPr lang="he-IL" b="1" i="0" dirty="0">
                <a:solidFill>
                  <a:srgbClr val="27251E"/>
                </a:solidFill>
                <a:effectLst/>
                <a:latin typeface="pplxSerif"/>
              </a:rPr>
              <a:t>מטה יהודה</a:t>
            </a:r>
            <a:r>
              <a:rPr lang="he-IL" b="0" i="0" dirty="0">
                <a:solidFill>
                  <a:srgbClr val="27251E"/>
                </a:solidFill>
                <a:effectLst/>
                <a:latin typeface="pplxSerif"/>
              </a:rPr>
              <a:t> — בגלל יישובים/שכונות חרדיות מסוימות בתחומה, אך לא כמועצה חרדית כולה.</a:t>
            </a:r>
          </a:p>
          <a:p>
            <a:pPr algn="l">
              <a:buFont typeface="Arial" panose="020B0604020202020204" pitchFamily="34" charset="0"/>
              <a:buChar char="•"/>
            </a:pPr>
            <a:r>
              <a:rPr lang="he-IL" b="1" i="0" dirty="0">
                <a:solidFill>
                  <a:srgbClr val="27251E"/>
                </a:solidFill>
                <a:effectLst/>
                <a:latin typeface="pplxSerif"/>
              </a:rPr>
              <a:t>שדות דן</a:t>
            </a:r>
            <a:r>
              <a:rPr lang="he-IL" b="0" i="0" dirty="0">
                <a:solidFill>
                  <a:srgbClr val="27251E"/>
                </a:solidFill>
                <a:effectLst/>
                <a:latin typeface="pplxSerif"/>
              </a:rPr>
              <a:t> — בשל סמיכות לריכוזים חרדיים, אך לא מועצה חרדית מובהקת (חב"ד).</a:t>
            </a:r>
          </a:p>
          <a:p>
            <a:pPr algn="l">
              <a:buFont typeface="Arial" panose="020B0604020202020204" pitchFamily="34" charset="0"/>
              <a:buChar char="•"/>
            </a:pPr>
            <a:r>
              <a:rPr lang="he-IL" b="1" i="0" dirty="0">
                <a:solidFill>
                  <a:srgbClr val="27251E"/>
                </a:solidFill>
                <a:effectLst/>
                <a:latin typeface="pplxSerif"/>
              </a:rPr>
              <a:t>נחל שורק</a:t>
            </a:r>
            <a:r>
              <a:rPr lang="he-IL" b="0" i="0" dirty="0">
                <a:solidFill>
                  <a:srgbClr val="27251E"/>
                </a:solidFill>
                <a:effectLst/>
                <a:latin typeface="pplxSerif"/>
              </a:rPr>
              <a:t> — יש בה יישובים דתיים/חרדיים מסוימים, אך היא לא מוגדרת חרדית מובהקת(מפוני גוש קטיף).</a:t>
            </a:r>
          </a:p>
          <a:p>
            <a:pPr algn="l">
              <a:buFont typeface="Arial" panose="020B0604020202020204" pitchFamily="34" charset="0"/>
              <a:buChar char="•"/>
            </a:pPr>
            <a:r>
              <a:rPr lang="he-IL" b="1" i="0" dirty="0">
                <a:solidFill>
                  <a:srgbClr val="27251E"/>
                </a:solidFill>
                <a:effectLst/>
                <a:latin typeface="pplxSerif"/>
              </a:rPr>
              <a:t>מטה בנימין</a:t>
            </a:r>
            <a:r>
              <a:rPr lang="he-IL" b="0" i="0" dirty="0">
                <a:solidFill>
                  <a:srgbClr val="27251E"/>
                </a:solidFill>
                <a:effectLst/>
                <a:latin typeface="pplxSerif"/>
              </a:rPr>
              <a:t> — יש בה קהילות חרדיות נקודתיות, אך האופי הכללי אינו חרדי.</a:t>
            </a:r>
          </a:p>
          <a:p>
            <a:pPr algn="l">
              <a:buFont typeface="Arial" panose="020B0604020202020204" pitchFamily="34" charset="0"/>
              <a:buChar char="•"/>
            </a:pPr>
            <a:r>
              <a:rPr lang="he-IL" b="0" i="0" dirty="0">
                <a:solidFill>
                  <a:srgbClr val="27251E"/>
                </a:solidFill>
                <a:effectLst/>
                <a:latin typeface="pplxSerif"/>
              </a:rPr>
              <a:t>מרום גליל (מירון)</a:t>
            </a:r>
          </a:p>
          <a:p>
            <a:endParaRPr lang="he-IL" dirty="0"/>
          </a:p>
          <a:p>
            <a:r>
              <a:rPr lang="he-IL" dirty="0"/>
              <a:t> </a:t>
            </a:r>
          </a:p>
          <a:p>
            <a:endParaRPr lang="en-IL" dirty="0"/>
          </a:p>
        </p:txBody>
      </p:sp>
      <p:sp>
        <p:nvSpPr>
          <p:cNvPr id="4" name="Slide Number Placeholder 3">
            <a:extLst>
              <a:ext uri="{FF2B5EF4-FFF2-40B4-BE49-F238E27FC236}">
                <a16:creationId xmlns:a16="http://schemas.microsoft.com/office/drawing/2014/main" id="{E665F025-D3B7-ECA1-C939-49A050FD874B}"/>
              </a:ext>
            </a:extLst>
          </p:cNvPr>
          <p:cNvSpPr>
            <a:spLocks noGrp="1"/>
          </p:cNvSpPr>
          <p:nvPr>
            <p:ph type="sldNum" sz="quarter" idx="5"/>
          </p:nvPr>
        </p:nvSpPr>
        <p:spPr/>
        <p:txBody>
          <a:bodyPr/>
          <a:lstStyle/>
          <a:p>
            <a:fld id="{0304E5C5-4E97-475B-A61C-DB7780101C3A}" type="slidenum">
              <a:rPr lang="en-IL" smtClean="0"/>
              <a:t>14</a:t>
            </a:fld>
            <a:endParaRPr lang="en-IL"/>
          </a:p>
        </p:txBody>
      </p:sp>
    </p:spTree>
    <p:extLst>
      <p:ext uri="{BB962C8B-B14F-4D97-AF65-F5344CB8AC3E}">
        <p14:creationId xmlns:p14="http://schemas.microsoft.com/office/powerpoint/2010/main" val="2390246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B51A7-DABF-7E92-3AAF-8601082FE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DCE22-DC37-343A-EC55-20295A8CA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058E9-8DAD-ED66-CE6B-A632EC1DEAB7}"/>
              </a:ext>
            </a:extLst>
          </p:cNvPr>
          <p:cNvSpPr>
            <a:spLocks noGrp="1"/>
          </p:cNvSpPr>
          <p:nvPr>
            <p:ph type="body" idx="1"/>
          </p:nvPr>
        </p:nvSpPr>
        <p:spPr/>
        <p:txBody>
          <a:bodyPr/>
          <a:lstStyle/>
          <a:p>
            <a:endParaRPr lang="he-IL" dirty="0"/>
          </a:p>
          <a:p>
            <a:r>
              <a:rPr lang="he-IL" dirty="0"/>
              <a:t>ירוק – בפיקוח. ירוק עם קו, - אושר בוועדת ההיתרים לא נתחם ההסכם, צהוב, בירורים מוקדמים, ריק – לא התחילו תהליך</a:t>
            </a:r>
          </a:p>
          <a:p>
            <a:r>
              <a:rPr lang="he-IL" dirty="0"/>
              <a:t> באופן יחסי רוב הישובים החרדיים המובהקים בישראל נמצאים בתוך ערים כמו מודיעין עילית, ביתר עילית, ואלעד. אך ישנן מועצות אזוריות שבהן יש ריכוז משמעותי של ישובים חרדיים או כאלה עם אוכלוסייה חרדית צומחת. בהקשר זה הבולטות שבהן: </a:t>
            </a:r>
            <a:r>
              <a:rPr lang="he-IL" sz="1200" b="1" kern="1200" dirty="0">
                <a:solidFill>
                  <a:schemeClr val="tx1"/>
                </a:solidFill>
                <a:latin typeface="+mn-lt"/>
                <a:ea typeface="+mn-ea"/>
                <a:cs typeface="+mn-cs"/>
              </a:rPr>
              <a:t>מועצה </a:t>
            </a:r>
            <a:r>
              <a:rPr lang="he-IL" sz="1200" b="1" kern="1200" dirty="0" err="1">
                <a:solidFill>
                  <a:schemeClr val="tx1"/>
                </a:solidFill>
                <a:latin typeface="+mn-lt"/>
                <a:ea typeface="+mn-ea"/>
                <a:cs typeface="+mn-cs"/>
              </a:rPr>
              <a:t>איזורית</a:t>
            </a:r>
            <a:r>
              <a:rPr lang="he-IL" sz="1200" b="1" kern="1200" dirty="0">
                <a:solidFill>
                  <a:schemeClr val="tx1"/>
                </a:solidFill>
                <a:latin typeface="+mn-lt"/>
                <a:ea typeface="+mn-ea"/>
                <a:cs typeface="+mn-cs"/>
              </a:rPr>
              <a:t> מטה </a:t>
            </a:r>
            <a:r>
              <a:rPr lang="he-IL" sz="1200" b="1" kern="1200" dirty="0" err="1">
                <a:solidFill>
                  <a:schemeClr val="tx1"/>
                </a:solidFill>
                <a:latin typeface="+mn-lt"/>
                <a:ea typeface="+mn-ea"/>
                <a:cs typeface="+mn-cs"/>
              </a:rPr>
              <a:t>בינימין</a:t>
            </a:r>
            <a:r>
              <a:rPr lang="he-IL" sz="1200" b="1" kern="1200" dirty="0">
                <a:solidFill>
                  <a:schemeClr val="tx1"/>
                </a:solidFill>
                <a:latin typeface="+mn-lt"/>
                <a:ea typeface="+mn-ea"/>
                <a:cs typeface="+mn-cs"/>
              </a:rPr>
              <a:t>, מועצה </a:t>
            </a:r>
            <a:r>
              <a:rPr lang="he-IL" sz="1200" b="1" kern="1200" dirty="0" err="1">
                <a:solidFill>
                  <a:schemeClr val="tx1"/>
                </a:solidFill>
                <a:latin typeface="+mn-lt"/>
                <a:ea typeface="+mn-ea"/>
                <a:cs typeface="+mn-cs"/>
              </a:rPr>
              <a:t>איזורית</a:t>
            </a:r>
            <a:r>
              <a:rPr lang="he-IL" sz="1200" b="1" kern="1200" dirty="0">
                <a:solidFill>
                  <a:schemeClr val="tx1"/>
                </a:solidFill>
                <a:latin typeface="+mn-lt"/>
                <a:ea typeface="+mn-ea"/>
                <a:cs typeface="+mn-cs"/>
              </a:rPr>
              <a:t> שומרון, מועצה </a:t>
            </a:r>
            <a:r>
              <a:rPr lang="he-IL" sz="1200" b="1" kern="1200" dirty="0" err="1">
                <a:solidFill>
                  <a:schemeClr val="tx1"/>
                </a:solidFill>
                <a:latin typeface="+mn-lt"/>
                <a:ea typeface="+mn-ea"/>
                <a:cs typeface="+mn-cs"/>
              </a:rPr>
              <a:t>איזורית</a:t>
            </a:r>
            <a:r>
              <a:rPr lang="he-IL" sz="1200" b="1" kern="1200" dirty="0">
                <a:solidFill>
                  <a:schemeClr val="tx1"/>
                </a:solidFill>
                <a:latin typeface="+mn-lt"/>
                <a:ea typeface="+mn-ea"/>
                <a:cs typeface="+mn-cs"/>
              </a:rPr>
              <a:t> גוש עציון</a:t>
            </a:r>
            <a:r>
              <a:rPr lang="he-IL" dirty="0"/>
              <a:t>, </a:t>
            </a:r>
            <a:r>
              <a:rPr lang="he-IL" b="1" dirty="0"/>
              <a:t>מועצה אזורית מרום גליל</a:t>
            </a:r>
            <a:r>
              <a:rPr lang="he-IL" dirty="0"/>
              <a:t>, </a:t>
            </a:r>
            <a:r>
              <a:rPr lang="he-IL" b="1" dirty="0"/>
              <a:t>מועצה </a:t>
            </a:r>
            <a:r>
              <a:rPr lang="he-IL" b="1" dirty="0" err="1"/>
              <a:t>איזורית</a:t>
            </a:r>
            <a:r>
              <a:rPr lang="he-IL" b="1" dirty="0"/>
              <a:t> שפיר </a:t>
            </a:r>
            <a:r>
              <a:rPr lang="he-IL" dirty="0"/>
              <a:t>וישנה מכמה של כניסה של אוכלוסייה </a:t>
            </a:r>
            <a:r>
              <a:rPr lang="he-IL" dirty="0" err="1"/>
              <a:t>חרדשית</a:t>
            </a:r>
            <a:r>
              <a:rPr lang="he-IL" dirty="0"/>
              <a:t> </a:t>
            </a:r>
            <a:r>
              <a:rPr lang="he-IL" dirty="0" err="1"/>
              <a:t>למוצשבים</a:t>
            </a:r>
            <a:r>
              <a:rPr lang="he-IL" dirty="0"/>
              <a:t> ותירים במועצות אזוריות כמו גזר למשל נוף איילון</a:t>
            </a:r>
          </a:p>
          <a:p>
            <a:pPr algn="l">
              <a:buNone/>
            </a:pPr>
            <a:r>
              <a:rPr lang="he-IL" b="0" i="0" dirty="0">
                <a:solidFill>
                  <a:srgbClr val="27251E"/>
                </a:solidFill>
                <a:effectLst/>
                <a:latin typeface="pplxSerif"/>
              </a:rPr>
              <a:t>ם מתמקדים רק ב</a:t>
            </a:r>
            <a:r>
              <a:rPr lang="he-IL" b="1" i="0" dirty="0">
                <a:solidFill>
                  <a:srgbClr val="27251E"/>
                </a:solidFill>
                <a:effectLst/>
                <a:latin typeface="pplxSerif"/>
              </a:rPr>
              <a:t>מועצות אזוריות</a:t>
            </a:r>
            <a:r>
              <a:rPr lang="he-IL" b="0" i="0" dirty="0">
                <a:solidFill>
                  <a:srgbClr val="27251E"/>
                </a:solidFill>
                <a:effectLst/>
                <a:latin typeface="pplxSerif"/>
              </a:rPr>
              <a:t>, כמעט אף אחת לא נחשבת חרדית מובהקת. המאפיין החרדי קיים בעיקר ביישובים או ברשויות עירוניות, בעוד שבמועצות אזוריות יש לכל היותר יישובים עם נוכחות חרדית נקודתית, אבל לא מועצה אזורית חרדית מובהקת.</a:t>
            </a:r>
          </a:p>
          <a:p>
            <a:pPr algn="l">
              <a:buNone/>
            </a:pPr>
            <a:r>
              <a:rPr lang="he-IL" b="0" i="0" dirty="0">
                <a:solidFill>
                  <a:srgbClr val="27251E"/>
                </a:solidFill>
                <a:effectLst/>
                <a:latin typeface="pplxSerif"/>
              </a:rPr>
              <a:t>בפועל</a:t>
            </a:r>
          </a:p>
          <a:p>
            <a:pPr algn="l">
              <a:buFont typeface="Arial" panose="020B0604020202020204" pitchFamily="34" charset="0"/>
              <a:buChar char="•"/>
            </a:pPr>
            <a:r>
              <a:rPr lang="he-IL" b="1" i="0" dirty="0">
                <a:solidFill>
                  <a:srgbClr val="27251E"/>
                </a:solidFill>
                <a:effectLst/>
                <a:latin typeface="pplxSerif"/>
              </a:rPr>
              <a:t>אין כיום מועצה אזורית חרדית מובהקת בישראל</a:t>
            </a:r>
            <a:r>
              <a:rPr lang="he-IL" b="0" i="0" dirty="0">
                <a:solidFill>
                  <a:srgbClr val="27251E"/>
                </a:solidFill>
                <a:effectLst/>
                <a:latin typeface="pplxSerif"/>
              </a:rPr>
              <a:t>.</a:t>
            </a:r>
          </a:p>
          <a:p>
            <a:pPr algn="l">
              <a:buFont typeface="Arial" panose="020B0604020202020204" pitchFamily="34" charset="0"/>
              <a:buChar char="•"/>
            </a:pPr>
            <a:r>
              <a:rPr lang="he-IL" b="0" i="0" dirty="0">
                <a:solidFill>
                  <a:srgbClr val="27251E"/>
                </a:solidFill>
                <a:effectLst/>
                <a:latin typeface="pplxSerif"/>
              </a:rPr>
              <a:t>יש מועצות אזוריות שבהן יש יישובים עם אוכלוסייה חרדית או דפוסי הצבעה חרדיים, אבל זה לא הופך את המועצה כולה לחרדית.</a:t>
            </a:r>
          </a:p>
          <a:p>
            <a:pPr algn="l">
              <a:buFont typeface="Arial" panose="020B0604020202020204" pitchFamily="34" charset="0"/>
              <a:buChar char="•"/>
            </a:pPr>
            <a:r>
              <a:rPr lang="he-IL" b="0" i="0" dirty="0">
                <a:solidFill>
                  <a:srgbClr val="27251E"/>
                </a:solidFill>
                <a:effectLst/>
                <a:latin typeface="pplxSerif"/>
              </a:rPr>
              <a:t>לעומת זאת, הרשויות החרדיות המובהקות בישראל הן בעיקר </a:t>
            </a:r>
            <a:r>
              <a:rPr lang="he-IL" b="1" i="0" dirty="0">
                <a:solidFill>
                  <a:srgbClr val="27251E"/>
                </a:solidFill>
                <a:effectLst/>
                <a:latin typeface="pplxSerif"/>
              </a:rPr>
              <a:t>ערים ומועצות מקומיות</a:t>
            </a:r>
            <a:r>
              <a:rPr lang="he-IL" b="0" i="0" dirty="0">
                <a:solidFill>
                  <a:srgbClr val="27251E"/>
                </a:solidFill>
                <a:effectLst/>
                <a:latin typeface="pplxSerif"/>
              </a:rPr>
              <a:t>, לא אזוריות.</a:t>
            </a:r>
          </a:p>
          <a:p>
            <a:pPr algn="l">
              <a:buNone/>
            </a:pPr>
            <a:r>
              <a:rPr lang="he-IL" b="0" i="0" dirty="0">
                <a:solidFill>
                  <a:srgbClr val="27251E"/>
                </a:solidFill>
                <a:effectLst/>
                <a:latin typeface="pplxSerif"/>
              </a:rPr>
              <a:t>מי הכי קרובות?</a:t>
            </a:r>
          </a:p>
          <a:p>
            <a:pPr algn="l">
              <a:buNone/>
            </a:pPr>
            <a:r>
              <a:rPr lang="he-IL" b="0" i="0" dirty="0">
                <a:solidFill>
                  <a:srgbClr val="27251E"/>
                </a:solidFill>
                <a:effectLst/>
                <a:latin typeface="pplxSerif"/>
              </a:rPr>
              <a:t>אם בכל זאת מחפשים מועצות אזוריות עם זיקה חרדית מסוימת, אלה השמות שבדרך כלל עולים בהקשר הזה:</a:t>
            </a:r>
          </a:p>
          <a:p>
            <a:pPr algn="l">
              <a:buFont typeface="Arial" panose="020B0604020202020204" pitchFamily="34" charset="0"/>
              <a:buChar char="•"/>
            </a:pPr>
            <a:r>
              <a:rPr lang="he-IL" b="1" i="0" dirty="0">
                <a:solidFill>
                  <a:srgbClr val="27251E"/>
                </a:solidFill>
                <a:effectLst/>
                <a:latin typeface="pplxSerif"/>
              </a:rPr>
              <a:t>מטה יהודה</a:t>
            </a:r>
            <a:r>
              <a:rPr lang="he-IL" b="0" i="0" dirty="0">
                <a:solidFill>
                  <a:srgbClr val="27251E"/>
                </a:solidFill>
                <a:effectLst/>
                <a:latin typeface="pplxSerif"/>
              </a:rPr>
              <a:t> — בגלל יישובים/שכונות חרדיות מסוימות בתחומה, אך לא כמועצה חרדית כולה.</a:t>
            </a:r>
          </a:p>
          <a:p>
            <a:pPr algn="l">
              <a:buFont typeface="Arial" panose="020B0604020202020204" pitchFamily="34" charset="0"/>
              <a:buChar char="•"/>
            </a:pPr>
            <a:r>
              <a:rPr lang="he-IL" b="1" i="0" dirty="0">
                <a:solidFill>
                  <a:srgbClr val="27251E"/>
                </a:solidFill>
                <a:effectLst/>
                <a:latin typeface="pplxSerif"/>
              </a:rPr>
              <a:t>שדות דן</a:t>
            </a:r>
            <a:r>
              <a:rPr lang="he-IL" b="0" i="0" dirty="0">
                <a:solidFill>
                  <a:srgbClr val="27251E"/>
                </a:solidFill>
                <a:effectLst/>
                <a:latin typeface="pplxSerif"/>
              </a:rPr>
              <a:t> — בשל סמיכות לריכוזים חרדיים, אך לא מועצה חרדית מובהקת (חב"ד).</a:t>
            </a:r>
          </a:p>
          <a:p>
            <a:pPr algn="l">
              <a:buFont typeface="Arial" panose="020B0604020202020204" pitchFamily="34" charset="0"/>
              <a:buChar char="•"/>
            </a:pPr>
            <a:r>
              <a:rPr lang="he-IL" b="1" i="0" dirty="0">
                <a:solidFill>
                  <a:srgbClr val="27251E"/>
                </a:solidFill>
                <a:effectLst/>
                <a:latin typeface="pplxSerif"/>
              </a:rPr>
              <a:t>נחל שורק</a:t>
            </a:r>
            <a:r>
              <a:rPr lang="he-IL" b="0" i="0" dirty="0">
                <a:solidFill>
                  <a:srgbClr val="27251E"/>
                </a:solidFill>
                <a:effectLst/>
                <a:latin typeface="pplxSerif"/>
              </a:rPr>
              <a:t> — יש בה יישובים דתיים/חרדיים מסוימים, אך היא לא מוגדרת חרדית מובהקת(מפוני גוש קטיף).</a:t>
            </a:r>
          </a:p>
          <a:p>
            <a:pPr algn="l">
              <a:buFont typeface="Arial" panose="020B0604020202020204" pitchFamily="34" charset="0"/>
              <a:buChar char="•"/>
            </a:pPr>
            <a:r>
              <a:rPr lang="he-IL" b="1" i="0" dirty="0">
                <a:solidFill>
                  <a:srgbClr val="27251E"/>
                </a:solidFill>
                <a:effectLst/>
                <a:latin typeface="pplxSerif"/>
              </a:rPr>
              <a:t>מטה בנימין</a:t>
            </a:r>
            <a:r>
              <a:rPr lang="he-IL" b="0" i="0" dirty="0">
                <a:solidFill>
                  <a:srgbClr val="27251E"/>
                </a:solidFill>
                <a:effectLst/>
                <a:latin typeface="pplxSerif"/>
              </a:rPr>
              <a:t> — יש בה קהילות חרדיות נקודתיות, אך האופי הכללי אינו חרדי.</a:t>
            </a:r>
          </a:p>
          <a:p>
            <a:pPr algn="l">
              <a:buFont typeface="Arial" panose="020B0604020202020204" pitchFamily="34" charset="0"/>
              <a:buChar char="•"/>
            </a:pPr>
            <a:r>
              <a:rPr lang="he-IL" b="0" i="0" dirty="0">
                <a:solidFill>
                  <a:srgbClr val="27251E"/>
                </a:solidFill>
                <a:effectLst/>
                <a:latin typeface="pplxSerif"/>
              </a:rPr>
              <a:t>מרום גליל (מירון)</a:t>
            </a:r>
          </a:p>
          <a:p>
            <a:endParaRPr lang="he-IL" dirty="0"/>
          </a:p>
          <a:p>
            <a:r>
              <a:rPr lang="he-IL" dirty="0"/>
              <a:t> </a:t>
            </a:r>
          </a:p>
          <a:p>
            <a:endParaRPr lang="en-IL" dirty="0"/>
          </a:p>
        </p:txBody>
      </p:sp>
      <p:sp>
        <p:nvSpPr>
          <p:cNvPr id="4" name="Slide Number Placeholder 3">
            <a:extLst>
              <a:ext uri="{FF2B5EF4-FFF2-40B4-BE49-F238E27FC236}">
                <a16:creationId xmlns:a16="http://schemas.microsoft.com/office/drawing/2014/main" id="{61A0A975-6B05-F2BA-E6EB-55B1081DEF65}"/>
              </a:ext>
            </a:extLst>
          </p:cNvPr>
          <p:cNvSpPr>
            <a:spLocks noGrp="1"/>
          </p:cNvSpPr>
          <p:nvPr>
            <p:ph type="sldNum" sz="quarter" idx="5"/>
          </p:nvPr>
        </p:nvSpPr>
        <p:spPr/>
        <p:txBody>
          <a:bodyPr/>
          <a:lstStyle/>
          <a:p>
            <a:fld id="{0304E5C5-4E97-475B-A61C-DB7780101C3A}" type="slidenum">
              <a:rPr lang="en-IL" smtClean="0"/>
              <a:t>15</a:t>
            </a:fld>
            <a:endParaRPr lang="en-IL"/>
          </a:p>
        </p:txBody>
      </p:sp>
    </p:spTree>
    <p:extLst>
      <p:ext uri="{BB962C8B-B14F-4D97-AF65-F5344CB8AC3E}">
        <p14:creationId xmlns:p14="http://schemas.microsoft.com/office/powerpoint/2010/main" val="3617760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C5603-3D1C-D707-43AE-7B61806FC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C24CA-40A6-0E92-6940-6227C7A90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63385-BB89-7031-7748-4B7D0D687A1F}"/>
              </a:ext>
            </a:extLst>
          </p:cNvPr>
          <p:cNvSpPr>
            <a:spLocks noGrp="1"/>
          </p:cNvSpPr>
          <p:nvPr>
            <p:ph type="body" idx="1"/>
          </p:nvPr>
        </p:nvSpPr>
        <p:spPr/>
        <p:txBody>
          <a:bodyPr/>
          <a:lstStyle/>
          <a:p>
            <a:pPr algn="l">
              <a:buNone/>
            </a:pPr>
            <a:r>
              <a:rPr lang="he-IL" dirty="0"/>
              <a:t> </a:t>
            </a:r>
            <a:r>
              <a:rPr lang="he-IL" b="0" i="0" dirty="0">
                <a:solidFill>
                  <a:srgbClr val="27251E"/>
                </a:solidFill>
                <a:effectLst/>
                <a:latin typeface="pplxSerif"/>
              </a:rPr>
              <a:t>האוכלוסייה הערבית בישראל — כולל מוסלמים, נוצרים ודרוזים, ובפועל גם בדואים כחלק מהאוכלוסייה המוסלמית — מהווה בערך </a:t>
            </a:r>
            <a:r>
              <a:rPr lang="he-IL" b="1" i="0" dirty="0">
                <a:solidFill>
                  <a:srgbClr val="27251E"/>
                </a:solidFill>
                <a:effectLst/>
                <a:latin typeface="pplxSerif"/>
              </a:rPr>
              <a:t>21.1%</a:t>
            </a:r>
            <a:r>
              <a:rPr lang="he-IL" b="0" i="0" dirty="0">
                <a:solidFill>
                  <a:srgbClr val="27251E"/>
                </a:solidFill>
                <a:effectLst/>
                <a:latin typeface="pplxSerif"/>
              </a:rPr>
              <a:t> מכלל אוכלוסיית ישראל. כן — יש נתונים יותר עדכניים. הנתון העדכני ביותר שמצאתי הוא לסוף 2025: האוכלוסייה הערבית בישראל מנתה כ־2.147 מיליון, שהם </a:t>
            </a:r>
            <a:r>
              <a:rPr lang="he-IL" b="1" i="0" dirty="0">
                <a:solidFill>
                  <a:srgbClr val="27251E"/>
                </a:solidFill>
                <a:effectLst/>
                <a:latin typeface="pplxSerif"/>
              </a:rPr>
              <a:t>21.1%</a:t>
            </a:r>
            <a:r>
              <a:rPr lang="he-IL" b="0" i="0" dirty="0">
                <a:solidFill>
                  <a:srgbClr val="27251E"/>
                </a:solidFill>
                <a:effectLst/>
                <a:latin typeface="pplxSerif"/>
              </a:rPr>
              <a:t> מכלל האוכלוסייה.</a:t>
            </a:r>
          </a:p>
          <a:p>
            <a:pPr algn="l"/>
            <a:r>
              <a:rPr lang="he-IL" b="0" i="0" dirty="0">
                <a:solidFill>
                  <a:srgbClr val="27251E"/>
                </a:solidFill>
                <a:effectLst/>
                <a:latin typeface="pplxSerif"/>
              </a:rPr>
              <a:t>לשם השוואה, בתחילת 2025 </a:t>
            </a:r>
            <a:r>
              <a:rPr lang="he-IL" b="0" i="0" dirty="0" err="1">
                <a:solidFill>
                  <a:srgbClr val="27251E"/>
                </a:solidFill>
                <a:effectLst/>
                <a:latin typeface="pplxSerif"/>
              </a:rPr>
              <a:t>הלמ"ס</a:t>
            </a:r>
            <a:r>
              <a:rPr lang="he-IL" b="0" i="0" dirty="0">
                <a:solidFill>
                  <a:srgbClr val="27251E"/>
                </a:solidFill>
                <a:effectLst/>
                <a:latin typeface="pplxSerif"/>
              </a:rPr>
              <a:t> פרסמה נתון של כ־2.104 מיליון ערבים, שהם </a:t>
            </a:r>
            <a:r>
              <a:rPr lang="he-IL" b="1" i="0" dirty="0">
                <a:solidFill>
                  <a:srgbClr val="27251E"/>
                </a:solidFill>
                <a:effectLst/>
                <a:latin typeface="pplxSerif"/>
              </a:rPr>
              <a:t>כ־21%</a:t>
            </a:r>
            <a:r>
              <a:rPr lang="he-IL" b="0" i="0" dirty="0">
                <a:solidFill>
                  <a:srgbClr val="27251E"/>
                </a:solidFill>
                <a:effectLst/>
                <a:latin typeface="pplxSerif"/>
              </a:rPr>
              <a:t> מכלל האוכלוסייה.</a:t>
            </a:r>
          </a:p>
          <a:p>
            <a:endParaRPr lang="en-IL" dirty="0"/>
          </a:p>
        </p:txBody>
      </p:sp>
      <p:sp>
        <p:nvSpPr>
          <p:cNvPr id="4" name="Slide Number Placeholder 3">
            <a:extLst>
              <a:ext uri="{FF2B5EF4-FFF2-40B4-BE49-F238E27FC236}">
                <a16:creationId xmlns:a16="http://schemas.microsoft.com/office/drawing/2014/main" id="{5548B8C7-99EB-77E7-CDDC-EFC763C02E3A}"/>
              </a:ext>
            </a:extLst>
          </p:cNvPr>
          <p:cNvSpPr>
            <a:spLocks noGrp="1"/>
          </p:cNvSpPr>
          <p:nvPr>
            <p:ph type="sldNum" sz="quarter" idx="5"/>
          </p:nvPr>
        </p:nvSpPr>
        <p:spPr/>
        <p:txBody>
          <a:bodyPr/>
          <a:lstStyle/>
          <a:p>
            <a:fld id="{0304E5C5-4E97-475B-A61C-DB7780101C3A}" type="slidenum">
              <a:rPr lang="en-IL" smtClean="0"/>
              <a:t>16</a:t>
            </a:fld>
            <a:endParaRPr lang="en-IL"/>
          </a:p>
        </p:txBody>
      </p:sp>
    </p:spTree>
    <p:extLst>
      <p:ext uri="{BB962C8B-B14F-4D97-AF65-F5344CB8AC3E}">
        <p14:creationId xmlns:p14="http://schemas.microsoft.com/office/powerpoint/2010/main" val="3906049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268C-5D51-D44D-C4BD-521E1E3FC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D7C18-41DC-54C8-3982-9C92E5B82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8F100-3595-DEB4-CEB8-A120831CAADA}"/>
              </a:ext>
            </a:extLst>
          </p:cNvPr>
          <p:cNvSpPr>
            <a:spLocks noGrp="1"/>
          </p:cNvSpPr>
          <p:nvPr>
            <p:ph type="body" idx="1"/>
          </p:nvPr>
        </p:nvSpPr>
        <p:spPr/>
        <p:txBody>
          <a:bodyPr/>
          <a:lstStyle/>
          <a:p>
            <a:r>
              <a:rPr lang="he-IL" dirty="0"/>
              <a:t>אף רשות לא הוסמכה. </a:t>
            </a:r>
            <a:endParaRPr lang="en-IL" dirty="0"/>
          </a:p>
        </p:txBody>
      </p:sp>
      <p:sp>
        <p:nvSpPr>
          <p:cNvPr id="4" name="Slide Number Placeholder 3">
            <a:extLst>
              <a:ext uri="{FF2B5EF4-FFF2-40B4-BE49-F238E27FC236}">
                <a16:creationId xmlns:a16="http://schemas.microsoft.com/office/drawing/2014/main" id="{C47151ED-C057-18A5-9DE0-EC8F857208AB}"/>
              </a:ext>
            </a:extLst>
          </p:cNvPr>
          <p:cNvSpPr>
            <a:spLocks noGrp="1"/>
          </p:cNvSpPr>
          <p:nvPr>
            <p:ph type="sldNum" sz="quarter" idx="5"/>
          </p:nvPr>
        </p:nvSpPr>
        <p:spPr/>
        <p:txBody>
          <a:bodyPr/>
          <a:lstStyle/>
          <a:p>
            <a:fld id="{0304E5C5-4E97-475B-A61C-DB7780101C3A}" type="slidenum">
              <a:rPr lang="en-IL" smtClean="0"/>
              <a:t>17</a:t>
            </a:fld>
            <a:endParaRPr lang="en-IL"/>
          </a:p>
        </p:txBody>
      </p:sp>
    </p:spTree>
    <p:extLst>
      <p:ext uri="{BB962C8B-B14F-4D97-AF65-F5344CB8AC3E}">
        <p14:creationId xmlns:p14="http://schemas.microsoft.com/office/powerpoint/2010/main" val="287886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51461-CCAE-53EE-9BB0-00D1667C8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31C71-43D7-D415-37D7-A6B18E470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9E0A1F-44A4-D229-315A-61BA6022DE55}"/>
              </a:ext>
            </a:extLst>
          </p:cNvPr>
          <p:cNvSpPr>
            <a:spLocks noGrp="1"/>
          </p:cNvSpPr>
          <p:nvPr>
            <p:ph type="body" idx="1"/>
          </p:nvPr>
        </p:nvSpPr>
        <p:spPr/>
        <p:txBody>
          <a:bodyPr/>
          <a:lstStyle/>
          <a:p>
            <a:r>
              <a:rPr lang="he-IL" dirty="0"/>
              <a:t>נכנסו לתהליך בפברואר , עם ציבורי וחינוך – ונאחל להם הרבה הצלחה לסיים את התהליך מהר ושזה יהיה </a:t>
            </a:r>
            <a:r>
              <a:rPr lang="he-IL" dirty="0" err="1"/>
              <a:t>הסיפתח</a:t>
            </a:r>
            <a:r>
              <a:rPr lang="he-IL" dirty="0"/>
              <a:t> לרשויות נוספות להיכנס לתהליך</a:t>
            </a:r>
            <a:endParaRPr lang="en-IL" dirty="0"/>
          </a:p>
        </p:txBody>
      </p:sp>
      <p:sp>
        <p:nvSpPr>
          <p:cNvPr id="4" name="Slide Number Placeholder 3">
            <a:extLst>
              <a:ext uri="{FF2B5EF4-FFF2-40B4-BE49-F238E27FC236}">
                <a16:creationId xmlns:a16="http://schemas.microsoft.com/office/drawing/2014/main" id="{0B9A9B18-5D8E-00B4-9188-7932E36A2734}"/>
              </a:ext>
            </a:extLst>
          </p:cNvPr>
          <p:cNvSpPr>
            <a:spLocks noGrp="1"/>
          </p:cNvSpPr>
          <p:nvPr>
            <p:ph type="sldNum" sz="quarter" idx="5"/>
          </p:nvPr>
        </p:nvSpPr>
        <p:spPr/>
        <p:txBody>
          <a:bodyPr/>
          <a:lstStyle/>
          <a:p>
            <a:fld id="{0304E5C5-4E97-475B-A61C-DB7780101C3A}" type="slidenum">
              <a:rPr lang="en-IL" smtClean="0"/>
              <a:t>18</a:t>
            </a:fld>
            <a:endParaRPr lang="en-IL"/>
          </a:p>
        </p:txBody>
      </p:sp>
    </p:spTree>
    <p:extLst>
      <p:ext uri="{BB962C8B-B14F-4D97-AF65-F5344CB8AC3E}">
        <p14:creationId xmlns:p14="http://schemas.microsoft.com/office/powerpoint/2010/main" val="1846302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he-IL" b="1" dirty="0"/>
              <a:t>דו"ח בטרם: </a:t>
            </a:r>
            <a:r>
              <a:rPr lang="he-IL" b="1" dirty="0" err="1"/>
              <a:t>אי־שוויון</a:t>
            </a:r>
            <a:r>
              <a:rPr lang="he-IL" b="1" dirty="0"/>
              <a:t> במתקני משחקים ציבוריים</a:t>
            </a:r>
            <a:endParaRPr lang="he-IL" dirty="0"/>
          </a:p>
          <a:p>
            <a:pPr>
              <a:buNone/>
            </a:pPr>
            <a:r>
              <a:rPr lang="he-IL" b="1" dirty="0"/>
              <a:t>רקע כללי</a:t>
            </a:r>
            <a:br>
              <a:rPr lang="he-IL" dirty="0"/>
            </a:br>
            <a:r>
              <a:rPr lang="he-IL" dirty="0"/>
              <a:t>מרחבי משחק ציבוריים מהווים מרכיב מרכזי בהתפתחותם הפיזית, החברתית והקוגניטיבית של ילדים. הם אמורים להיות זמינים, בטוחים ונגישים לכלל האוכלוסייה. עם זאת, בשנים האחרונות מצטברות עדויות לפערים משמעותיים באיכות, בזמינות ובתחזוקה של מתקני משחקים בין אזורים שונים.</a:t>
            </a:r>
          </a:p>
          <a:p>
            <a:pPr>
              <a:buNone/>
            </a:pPr>
            <a:r>
              <a:rPr lang="he-IL" b="1" dirty="0"/>
              <a:t>מטרת הדו"ח</a:t>
            </a:r>
            <a:br>
              <a:rPr lang="he-IL" dirty="0"/>
            </a:br>
            <a:r>
              <a:rPr lang="he-IL" dirty="0"/>
              <a:t>לבחון את היקף </a:t>
            </a:r>
            <a:r>
              <a:rPr lang="he-IL" dirty="0" err="1"/>
              <a:t>אי־השוויון</a:t>
            </a:r>
            <a:r>
              <a:rPr lang="he-IL" dirty="0"/>
              <a:t> במתקני משחקים ציבוריים, לזהות גורמים מרכזיים לפערים, ולהציע כיווני פעולה לצמצומם.</a:t>
            </a:r>
          </a:p>
          <a:p>
            <a:pPr>
              <a:buNone/>
            </a:pPr>
            <a:r>
              <a:rPr lang="he-IL" b="1" dirty="0"/>
              <a:t>ממצאים עיקריים</a:t>
            </a:r>
            <a:endParaRPr lang="he-IL" dirty="0"/>
          </a:p>
          <a:p>
            <a:pPr>
              <a:buFont typeface="+mj-lt"/>
              <a:buAutoNum type="arabicPeriod"/>
            </a:pPr>
            <a:r>
              <a:rPr lang="he-IL" b="1" dirty="0"/>
              <a:t>פערים גאוגרפיים</a:t>
            </a:r>
            <a:endParaRPr lang="he-IL" dirty="0"/>
          </a:p>
          <a:p>
            <a:pPr marL="742950" lvl="1" indent="-285750">
              <a:buFont typeface="+mj-lt"/>
              <a:buAutoNum type="arabicPeriod"/>
            </a:pPr>
            <a:r>
              <a:rPr lang="he-IL" dirty="0"/>
              <a:t>אזורים בעלי מעמד סוציו-אקונומי גבוה נהנים ממגוון רחב של מתקנים חדשים, מתוחזקים ובטיחותיים.</a:t>
            </a:r>
          </a:p>
          <a:p>
            <a:pPr marL="742950" lvl="1" indent="-285750">
              <a:buFont typeface="+mj-lt"/>
              <a:buAutoNum type="arabicPeriod"/>
            </a:pPr>
            <a:r>
              <a:rPr lang="he-IL" dirty="0"/>
              <a:t>באזורים מוחלשים נמצאו מתקנים ישנים, בלויים ולעיתים אף מסוכנים לשימוש.</a:t>
            </a:r>
          </a:p>
          <a:p>
            <a:pPr>
              <a:buFont typeface="+mj-lt"/>
              <a:buAutoNum type="arabicPeriod"/>
            </a:pPr>
            <a:r>
              <a:rPr lang="he-IL" b="1" dirty="0"/>
              <a:t>נגישות ושילוב</a:t>
            </a:r>
            <a:endParaRPr lang="he-IL" dirty="0"/>
          </a:p>
          <a:p>
            <a:pPr marL="742950" lvl="1" indent="-285750">
              <a:buFont typeface="+mj-lt"/>
              <a:buAutoNum type="arabicPeriod"/>
            </a:pPr>
            <a:r>
              <a:rPr lang="he-IL" dirty="0"/>
              <a:t>מחסור במתקנים מותאמים לילדים עם מוגבלויות.</a:t>
            </a:r>
          </a:p>
          <a:p>
            <a:pPr marL="742950" lvl="1" indent="-285750">
              <a:buFont typeface="+mj-lt"/>
              <a:buAutoNum type="arabicPeriod"/>
            </a:pPr>
            <a:r>
              <a:rPr lang="he-IL" dirty="0"/>
              <a:t>היעדר תכנון כוללני המאפשר שימוש משותף לכלל הילדים.</a:t>
            </a:r>
          </a:p>
          <a:p>
            <a:pPr>
              <a:buFont typeface="+mj-lt"/>
              <a:buAutoNum type="arabicPeriod"/>
            </a:pPr>
            <a:r>
              <a:rPr lang="he-IL" b="1" dirty="0"/>
              <a:t>תחזוקה ובטיחות</a:t>
            </a:r>
            <a:endParaRPr lang="he-IL" dirty="0"/>
          </a:p>
          <a:p>
            <a:pPr marL="742950" lvl="1" indent="-285750">
              <a:buFont typeface="+mj-lt"/>
              <a:buAutoNum type="arabicPeriod"/>
            </a:pPr>
            <a:r>
              <a:rPr lang="he-IL" dirty="0"/>
              <a:t>פערים משמעותיים בתדירות הבדיקות והתחזוקה.</a:t>
            </a:r>
          </a:p>
          <a:p>
            <a:pPr marL="742950" lvl="1" indent="-285750">
              <a:buFont typeface="+mj-lt"/>
              <a:buAutoNum type="arabicPeriod"/>
            </a:pPr>
            <a:r>
              <a:rPr lang="he-IL" dirty="0"/>
              <a:t>ליקויים כגון חלודה, חלקים שבורים או משטחי נפילה לא תקניים נפוצים יותר באזורים חלשים.</a:t>
            </a:r>
          </a:p>
          <a:p>
            <a:pPr>
              <a:buFont typeface="+mj-lt"/>
              <a:buAutoNum type="arabicPeriod"/>
            </a:pPr>
            <a:r>
              <a:rPr lang="he-IL" b="1" dirty="0"/>
              <a:t>השקעה תקציבית</a:t>
            </a:r>
            <a:endParaRPr lang="he-IL" dirty="0"/>
          </a:p>
          <a:p>
            <a:pPr marL="742950" lvl="1" indent="-285750">
              <a:buFont typeface="+mj-lt"/>
              <a:buAutoNum type="arabicPeriod"/>
            </a:pPr>
            <a:r>
              <a:rPr lang="he-IL" dirty="0"/>
              <a:t>חוסר אחידות בהקצאת משאבים בין רשויות מקומיות.</a:t>
            </a:r>
          </a:p>
          <a:p>
            <a:pPr marL="742950" lvl="1" indent="-285750">
              <a:buFont typeface="+mj-lt"/>
              <a:buAutoNum type="arabicPeriod"/>
            </a:pPr>
            <a:r>
              <a:rPr lang="he-IL" dirty="0"/>
              <a:t>תלות גבוהה ביכולת הכלכלית של הרשות וביוזמות פרטיות.</a:t>
            </a:r>
          </a:p>
          <a:p>
            <a:endParaRPr lang="en-IL" dirty="0"/>
          </a:p>
        </p:txBody>
      </p:sp>
      <p:sp>
        <p:nvSpPr>
          <p:cNvPr id="4" name="Slide Number Placeholder 3"/>
          <p:cNvSpPr>
            <a:spLocks noGrp="1"/>
          </p:cNvSpPr>
          <p:nvPr>
            <p:ph type="sldNum" sz="quarter" idx="5"/>
          </p:nvPr>
        </p:nvSpPr>
        <p:spPr/>
        <p:txBody>
          <a:bodyPr/>
          <a:lstStyle/>
          <a:p>
            <a:fld id="{0304E5C5-4E97-475B-A61C-DB7780101C3A}" type="slidenum">
              <a:rPr lang="en-IL" smtClean="0"/>
              <a:t>20</a:t>
            </a:fld>
            <a:endParaRPr lang="en-IL"/>
          </a:p>
        </p:txBody>
      </p:sp>
    </p:spTree>
    <p:extLst>
      <p:ext uri="{BB962C8B-B14F-4D97-AF65-F5344CB8AC3E}">
        <p14:creationId xmlns:p14="http://schemas.microsoft.com/office/powerpoint/2010/main" val="114699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6F5AE-F2E2-C96D-0AFF-F5FA9EEDB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2FEAC-DEBA-772F-3351-2EB0BD731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7F495-A498-BBBD-7BF5-9C6C40C9A025}"/>
              </a:ext>
            </a:extLst>
          </p:cNvPr>
          <p:cNvSpPr>
            <a:spLocks noGrp="1"/>
          </p:cNvSpPr>
          <p:nvPr>
            <p:ph type="body" idx="1"/>
          </p:nvPr>
        </p:nvSpPr>
        <p:spPr/>
        <p:txBody>
          <a:bodyPr/>
          <a:lstStyle/>
          <a:p>
            <a:pPr marL="0" algn="r" defTabSz="914400" rtl="1" eaLnBrk="1" latinLnBrk="0" hangingPunct="1"/>
            <a:r>
              <a:rPr lang="he-IL" sz="1800" b="0" i="0" u="none" strike="noStrike" dirty="0">
                <a:solidFill>
                  <a:srgbClr val="000000"/>
                </a:solidFill>
                <a:effectLst/>
                <a:latin typeface="Aptos Narrow" panose="020B0004020202020204" pitchFamily="34" charset="0"/>
              </a:rPr>
              <a:t> </a:t>
            </a:r>
            <a:r>
              <a:rPr lang="he-IL" dirty="0"/>
              <a:t> </a:t>
            </a:r>
            <a:r>
              <a:rPr lang="he-IL" sz="1800" b="0" i="0" u="none" strike="noStrike" dirty="0">
                <a:solidFill>
                  <a:srgbClr val="000000"/>
                </a:solidFill>
                <a:effectLst/>
                <a:latin typeface="Aptos Narrow" panose="020B0004020202020204" pitchFamily="34" charset="0"/>
              </a:rPr>
              <a:t>2024</a:t>
            </a:r>
            <a:r>
              <a:rPr lang="he-IL" dirty="0"/>
              <a:t> </a:t>
            </a:r>
            <a:r>
              <a:rPr lang="he-IL" sz="1800" b="0" i="0" u="none" strike="noStrike" dirty="0">
                <a:solidFill>
                  <a:srgbClr val="000000"/>
                </a:solidFill>
                <a:effectLst/>
                <a:latin typeface="Aptos Narrow" panose="020B0004020202020204" pitchFamily="34" charset="0"/>
              </a:rPr>
              <a:t>2026</a:t>
            </a:r>
            <a:r>
              <a:rPr lang="he-IL" dirty="0"/>
              <a:t> </a:t>
            </a:r>
          </a:p>
          <a:p>
            <a:pPr marL="0" algn="r" defTabSz="914400" rtl="1" eaLnBrk="1" latinLnBrk="0" hangingPunct="1"/>
            <a:r>
              <a:rPr lang="he-IL" sz="1800" b="0" i="0" u="none" strike="noStrike" dirty="0">
                <a:solidFill>
                  <a:srgbClr val="000000"/>
                </a:solidFill>
                <a:effectLst/>
                <a:latin typeface="Aptos Narrow" panose="020B0004020202020204" pitchFamily="34" charset="0"/>
              </a:rPr>
              <a:t>עיריות</a:t>
            </a:r>
            <a:r>
              <a:rPr lang="he-IL" dirty="0"/>
              <a:t> </a:t>
            </a:r>
            <a:r>
              <a:rPr lang="he-IL" sz="1800" b="0" i="0" u="none" strike="noStrike" dirty="0">
                <a:solidFill>
                  <a:srgbClr val="000000"/>
                </a:solidFill>
                <a:effectLst/>
                <a:latin typeface="Aptos Narrow" panose="020B0004020202020204" pitchFamily="34" charset="0"/>
              </a:rPr>
              <a:t>56%</a:t>
            </a:r>
            <a:r>
              <a:rPr lang="he-IL" dirty="0"/>
              <a:t> </a:t>
            </a:r>
          </a:p>
          <a:p>
            <a:pPr marL="0" algn="r" defTabSz="914400" rtl="1" eaLnBrk="1" latinLnBrk="0" hangingPunct="1"/>
            <a:r>
              <a:rPr lang="he-IL" sz="1800" b="0" i="0" u="none" strike="noStrike" dirty="0">
                <a:solidFill>
                  <a:srgbClr val="000000"/>
                </a:solidFill>
                <a:effectLst/>
                <a:latin typeface="Aptos Narrow" panose="020B0004020202020204" pitchFamily="34" charset="0"/>
              </a:rPr>
              <a:t>מועצות </a:t>
            </a:r>
            <a:r>
              <a:rPr lang="he-IL" sz="1800" b="0" i="0" u="none" strike="noStrike" dirty="0" err="1">
                <a:solidFill>
                  <a:srgbClr val="000000"/>
                </a:solidFill>
                <a:effectLst/>
                <a:latin typeface="Aptos Narrow" panose="020B0004020202020204" pitchFamily="34" charset="0"/>
              </a:rPr>
              <a:t>איזוריות</a:t>
            </a:r>
            <a:r>
              <a:rPr lang="he-IL" dirty="0"/>
              <a:t> </a:t>
            </a:r>
            <a:r>
              <a:rPr lang="he-IL" sz="1800" b="0" i="0" u="none" strike="noStrike" dirty="0">
                <a:solidFill>
                  <a:srgbClr val="000000"/>
                </a:solidFill>
                <a:effectLst/>
                <a:latin typeface="Aptos Narrow" panose="020B0004020202020204" pitchFamily="34" charset="0"/>
              </a:rPr>
              <a:t>44%</a:t>
            </a:r>
            <a:r>
              <a:rPr lang="he-IL" dirty="0"/>
              <a:t> </a:t>
            </a:r>
          </a:p>
          <a:p>
            <a:pPr marL="0" algn="r" defTabSz="914400" rtl="1" eaLnBrk="1" latinLnBrk="0" hangingPunct="1"/>
            <a:r>
              <a:rPr lang="he-IL" sz="1800" b="0" i="0" u="none" strike="noStrike" dirty="0">
                <a:solidFill>
                  <a:srgbClr val="000000"/>
                </a:solidFill>
                <a:effectLst/>
                <a:latin typeface="Aptos Narrow" panose="020B0004020202020204" pitchFamily="34" charset="0"/>
              </a:rPr>
              <a:t>מועצות מקומיות</a:t>
            </a:r>
            <a:r>
              <a:rPr lang="he-IL" dirty="0"/>
              <a:t> </a:t>
            </a:r>
            <a:r>
              <a:rPr lang="he-IL" sz="1800" b="0" i="0" u="none" strike="noStrike" dirty="0">
                <a:solidFill>
                  <a:srgbClr val="000000"/>
                </a:solidFill>
                <a:effectLst/>
                <a:latin typeface="Aptos Narrow" panose="020B0004020202020204" pitchFamily="34" charset="0"/>
              </a:rPr>
              <a:t>15%</a:t>
            </a:r>
            <a:endParaRPr lang="he-IL" dirty="0"/>
          </a:p>
          <a:p>
            <a:pPr marL="0" algn="r" defTabSz="914400" rtl="1" eaLnBrk="1" latinLnBrk="0" hangingPunct="1"/>
            <a:r>
              <a:rPr lang="he-IL" dirty="0"/>
              <a:t>עליה ב – 53% בעיריות</a:t>
            </a:r>
          </a:p>
          <a:p>
            <a:pPr marL="0" algn="r" defTabSz="914400" rtl="1" eaLnBrk="1" latinLnBrk="0" hangingPunct="1"/>
            <a:r>
              <a:rPr lang="he-IL" dirty="0"/>
              <a:t>ב – 100% במועצות אזוריות</a:t>
            </a:r>
          </a:p>
          <a:p>
            <a:pPr marL="0" algn="r" defTabSz="914400" rtl="1" eaLnBrk="1" latinLnBrk="0" hangingPunct="1"/>
            <a:r>
              <a:rPr lang="he-IL" dirty="0"/>
              <a:t>ב – 80% במועצות מקומיות</a:t>
            </a:r>
            <a:endParaRPr lang="en-US" dirty="0"/>
          </a:p>
        </p:txBody>
      </p:sp>
      <p:sp>
        <p:nvSpPr>
          <p:cNvPr id="4" name="Slide Number Placeholder 3">
            <a:extLst>
              <a:ext uri="{FF2B5EF4-FFF2-40B4-BE49-F238E27FC236}">
                <a16:creationId xmlns:a16="http://schemas.microsoft.com/office/drawing/2014/main" id="{4E0EDD2E-0777-E14E-BE08-E5ECE6CFB988}"/>
              </a:ext>
            </a:extLst>
          </p:cNvPr>
          <p:cNvSpPr>
            <a:spLocks noGrp="1"/>
          </p:cNvSpPr>
          <p:nvPr>
            <p:ph type="sldNum" sz="quarter" idx="10"/>
          </p:nvPr>
        </p:nvSpPr>
        <p:spPr/>
        <p:txBody>
          <a:bodyPr/>
          <a:lstStyle/>
          <a:p>
            <a:fld id="{7AD59C4C-540D-FF46-B00D-07618071F682}" type="slidenum">
              <a:rPr lang="en-US" smtClean="0"/>
              <a:t>2</a:t>
            </a:fld>
            <a:endParaRPr lang="en-US"/>
          </a:p>
        </p:txBody>
      </p:sp>
    </p:spTree>
    <p:extLst>
      <p:ext uri="{BB962C8B-B14F-4D97-AF65-F5344CB8AC3E}">
        <p14:creationId xmlns:p14="http://schemas.microsoft.com/office/powerpoint/2010/main" val="3990209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9ED53-BF39-45A7-CE68-3FE7AD36C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74C9C-B122-7376-3EB2-5BC48207D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4E99E-4349-B024-51DA-EBC3FE254AA9}"/>
              </a:ext>
            </a:extLst>
          </p:cNvPr>
          <p:cNvSpPr>
            <a:spLocks noGrp="1"/>
          </p:cNvSpPr>
          <p:nvPr>
            <p:ph type="body" idx="1"/>
          </p:nvPr>
        </p:nvSpPr>
        <p:spPr/>
        <p:txBody>
          <a:bodyPr/>
          <a:lstStyle/>
          <a:p>
            <a:pPr>
              <a:buNone/>
            </a:pPr>
            <a:r>
              <a:rPr lang="he-IL" b="1" dirty="0"/>
              <a:t>דו"ח בטרם: </a:t>
            </a:r>
            <a:r>
              <a:rPr lang="he-IL" b="1" dirty="0" err="1"/>
              <a:t>אי־שוויון</a:t>
            </a:r>
            <a:r>
              <a:rPr lang="he-IL" b="1" dirty="0"/>
              <a:t> במתקני משחקים ציבוריים</a:t>
            </a:r>
            <a:endParaRPr lang="he-IL" dirty="0"/>
          </a:p>
          <a:p>
            <a:pPr>
              <a:buNone/>
            </a:pPr>
            <a:r>
              <a:rPr lang="he-IL" b="1" dirty="0"/>
              <a:t>רקע כללי</a:t>
            </a:r>
            <a:br>
              <a:rPr lang="he-IL" dirty="0"/>
            </a:br>
            <a:r>
              <a:rPr lang="he-IL" dirty="0"/>
              <a:t>מרחבי משחק ציבוריים מהווים מרכיב מרכזי בהתפתחותם הפיזית, החברתית והקוגניטיבית של ילדים. הם אמורים להיות זמינים, בטוחים ונגישים לכלל האוכלוסייה. עם זאת, בשנים האחרונות מצטברות עדויות לפערים משמעותיים באיכות, בזמינות ובתחזוקה של מתקני משחקים בין אזורים שונים.</a:t>
            </a:r>
          </a:p>
          <a:p>
            <a:pPr>
              <a:buNone/>
            </a:pPr>
            <a:r>
              <a:rPr lang="he-IL" b="1" dirty="0"/>
              <a:t>מטרת הדו"ח</a:t>
            </a:r>
            <a:br>
              <a:rPr lang="he-IL" dirty="0"/>
            </a:br>
            <a:r>
              <a:rPr lang="he-IL" dirty="0"/>
              <a:t>לבחון את היקף </a:t>
            </a:r>
            <a:r>
              <a:rPr lang="he-IL" dirty="0" err="1"/>
              <a:t>אי־השוויון</a:t>
            </a:r>
            <a:r>
              <a:rPr lang="he-IL" dirty="0"/>
              <a:t> במתקני משחקים ציבוריים, לזהות גורמים מרכזיים לפערים, ולהציע כיווני פעולה לצמצומם.</a:t>
            </a:r>
          </a:p>
          <a:p>
            <a:pPr>
              <a:buNone/>
            </a:pPr>
            <a:r>
              <a:rPr lang="he-IL" b="1" dirty="0"/>
              <a:t>ממצאים עיקריים</a:t>
            </a:r>
            <a:endParaRPr lang="he-IL" dirty="0"/>
          </a:p>
          <a:p>
            <a:pPr>
              <a:buFont typeface="+mj-lt"/>
              <a:buAutoNum type="arabicPeriod"/>
            </a:pPr>
            <a:r>
              <a:rPr lang="he-IL" b="1" dirty="0"/>
              <a:t>פערים גאוגרפיים</a:t>
            </a:r>
            <a:endParaRPr lang="he-IL" dirty="0"/>
          </a:p>
          <a:p>
            <a:pPr marL="742950" lvl="1" indent="-285750">
              <a:buFont typeface="+mj-lt"/>
              <a:buAutoNum type="arabicPeriod"/>
            </a:pPr>
            <a:r>
              <a:rPr lang="he-IL" dirty="0"/>
              <a:t>אזורים בעלי מעמד סוציו-אקונומי גבוה נהנים ממגוון רחב של מתקנים חדשים, מתוחזקים ובטיחותיים.</a:t>
            </a:r>
          </a:p>
          <a:p>
            <a:pPr marL="742950" lvl="1" indent="-285750">
              <a:buFont typeface="+mj-lt"/>
              <a:buAutoNum type="arabicPeriod"/>
            </a:pPr>
            <a:r>
              <a:rPr lang="he-IL" dirty="0"/>
              <a:t>באזורים מוחלשים נמצאו מתקנים ישנים, בלויים ולעיתים אף מסוכנים לשימוש.</a:t>
            </a:r>
          </a:p>
          <a:p>
            <a:pPr>
              <a:buFont typeface="+mj-lt"/>
              <a:buAutoNum type="arabicPeriod"/>
            </a:pPr>
            <a:r>
              <a:rPr lang="he-IL" b="1" dirty="0"/>
              <a:t>נגישות ושילוב</a:t>
            </a:r>
            <a:endParaRPr lang="he-IL" dirty="0"/>
          </a:p>
          <a:p>
            <a:pPr marL="742950" lvl="1" indent="-285750">
              <a:buFont typeface="+mj-lt"/>
              <a:buAutoNum type="arabicPeriod"/>
            </a:pPr>
            <a:r>
              <a:rPr lang="he-IL" dirty="0"/>
              <a:t>מחסור במתקנים מותאמים לילדים עם מוגבלויות.</a:t>
            </a:r>
          </a:p>
          <a:p>
            <a:pPr marL="742950" lvl="1" indent="-285750">
              <a:buFont typeface="+mj-lt"/>
              <a:buAutoNum type="arabicPeriod"/>
            </a:pPr>
            <a:r>
              <a:rPr lang="he-IL" dirty="0"/>
              <a:t>היעדר תכנון כוללני המאפשר שימוש משותף לכלל הילדים.</a:t>
            </a:r>
          </a:p>
          <a:p>
            <a:pPr>
              <a:buFont typeface="+mj-lt"/>
              <a:buAutoNum type="arabicPeriod"/>
            </a:pPr>
            <a:r>
              <a:rPr lang="he-IL" b="1" dirty="0"/>
              <a:t>תחזוקה ובטיחות</a:t>
            </a:r>
            <a:endParaRPr lang="he-IL" dirty="0"/>
          </a:p>
          <a:p>
            <a:pPr marL="742950" lvl="1" indent="-285750">
              <a:buFont typeface="+mj-lt"/>
              <a:buAutoNum type="arabicPeriod"/>
            </a:pPr>
            <a:r>
              <a:rPr lang="he-IL" dirty="0"/>
              <a:t>פערים משמעותיים בתדירות הבדיקות והתחזוקה.</a:t>
            </a:r>
          </a:p>
          <a:p>
            <a:pPr marL="742950" lvl="1" indent="-285750">
              <a:buFont typeface="+mj-lt"/>
              <a:buAutoNum type="arabicPeriod"/>
            </a:pPr>
            <a:r>
              <a:rPr lang="he-IL" dirty="0"/>
              <a:t>ליקויים כגון חלודה, חלקים שבורים או משטחי נפילה לא תקניים נפוצים יותר באזורים חלשים.</a:t>
            </a:r>
          </a:p>
          <a:p>
            <a:pPr>
              <a:buFont typeface="+mj-lt"/>
              <a:buAutoNum type="arabicPeriod"/>
            </a:pPr>
            <a:r>
              <a:rPr lang="he-IL" b="1" dirty="0"/>
              <a:t>השקעה תקציבית</a:t>
            </a:r>
            <a:endParaRPr lang="he-IL" dirty="0"/>
          </a:p>
          <a:p>
            <a:pPr marL="742950" lvl="1" indent="-285750">
              <a:buFont typeface="+mj-lt"/>
              <a:buAutoNum type="arabicPeriod"/>
            </a:pPr>
            <a:r>
              <a:rPr lang="he-IL" dirty="0"/>
              <a:t>חוסר אחידות בהקצאת משאבים בין רשויות מקומיות.</a:t>
            </a:r>
          </a:p>
          <a:p>
            <a:pPr marL="742950" lvl="1" indent="-285750">
              <a:buFont typeface="+mj-lt"/>
              <a:buAutoNum type="arabicPeriod"/>
            </a:pPr>
            <a:r>
              <a:rPr lang="he-IL" dirty="0"/>
              <a:t>תלות גבוהה ביכולת הכלכלית של הרשות וביוזמות פרטיות.</a:t>
            </a:r>
          </a:p>
          <a:p>
            <a:endParaRPr lang="en-IL" dirty="0"/>
          </a:p>
        </p:txBody>
      </p:sp>
      <p:sp>
        <p:nvSpPr>
          <p:cNvPr id="4" name="Slide Number Placeholder 3">
            <a:extLst>
              <a:ext uri="{FF2B5EF4-FFF2-40B4-BE49-F238E27FC236}">
                <a16:creationId xmlns:a16="http://schemas.microsoft.com/office/drawing/2014/main" id="{A8217361-D768-DC19-759F-CE2560D6A3BC}"/>
              </a:ext>
            </a:extLst>
          </p:cNvPr>
          <p:cNvSpPr>
            <a:spLocks noGrp="1"/>
          </p:cNvSpPr>
          <p:nvPr>
            <p:ph type="sldNum" sz="quarter" idx="5"/>
          </p:nvPr>
        </p:nvSpPr>
        <p:spPr/>
        <p:txBody>
          <a:bodyPr/>
          <a:lstStyle/>
          <a:p>
            <a:fld id="{0304E5C5-4E97-475B-A61C-DB7780101C3A}" type="slidenum">
              <a:rPr lang="en-IL" smtClean="0"/>
              <a:t>21</a:t>
            </a:fld>
            <a:endParaRPr lang="en-IL"/>
          </a:p>
        </p:txBody>
      </p:sp>
    </p:spTree>
    <p:extLst>
      <p:ext uri="{BB962C8B-B14F-4D97-AF65-F5344CB8AC3E}">
        <p14:creationId xmlns:p14="http://schemas.microsoft.com/office/powerpoint/2010/main" val="1383960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873F6-AF92-BDF0-59CE-E03022E7D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ACBB2-04DA-D094-A77B-E13EA2C3C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57995-1F43-7C3D-60D6-0D9C17E66F2F}"/>
              </a:ext>
            </a:extLst>
          </p:cNvPr>
          <p:cNvSpPr>
            <a:spLocks noGrp="1"/>
          </p:cNvSpPr>
          <p:nvPr>
            <p:ph type="body" idx="1"/>
          </p:nvPr>
        </p:nvSpPr>
        <p:spPr/>
        <p:txBody>
          <a:bodyPr/>
          <a:lstStyle/>
          <a:p>
            <a:pPr>
              <a:buNone/>
            </a:pPr>
            <a:r>
              <a:rPr lang="he-IL" b="1" dirty="0"/>
              <a:t>דו"ח בטרם: </a:t>
            </a:r>
            <a:r>
              <a:rPr lang="he-IL" b="1" dirty="0" err="1"/>
              <a:t>אי־שוויון</a:t>
            </a:r>
            <a:r>
              <a:rPr lang="he-IL" b="1" dirty="0"/>
              <a:t> במתקני משחקים ציבוריים</a:t>
            </a:r>
            <a:endParaRPr lang="he-IL" dirty="0"/>
          </a:p>
          <a:p>
            <a:pPr>
              <a:buNone/>
            </a:pPr>
            <a:r>
              <a:rPr lang="he-IL" b="1" dirty="0"/>
              <a:t>רקע כללי</a:t>
            </a:r>
            <a:br>
              <a:rPr lang="he-IL" dirty="0"/>
            </a:br>
            <a:r>
              <a:rPr lang="he-IL" dirty="0"/>
              <a:t>מרחבי משחק ציבוריים מהווים מרכיב מרכזי בהתפתחותם הפיזית, החברתית והקוגניטיבית של ילדים. הם אמורים להיות זמינים, בטוחים ונגישים לכלל האוכלוסייה. עם זאת, בשנים האחרונות מצטברות עדויות לפערים משמעותיים באיכות, בזמינות ובתחזוקה של מתקני משחקים בין אזורים שונים.</a:t>
            </a:r>
          </a:p>
          <a:p>
            <a:pPr>
              <a:buNone/>
            </a:pPr>
            <a:r>
              <a:rPr lang="he-IL" b="1" dirty="0"/>
              <a:t>מטרת הדו"ח</a:t>
            </a:r>
            <a:br>
              <a:rPr lang="he-IL" dirty="0"/>
            </a:br>
            <a:r>
              <a:rPr lang="he-IL" dirty="0"/>
              <a:t>לבחון את היקף </a:t>
            </a:r>
            <a:r>
              <a:rPr lang="he-IL" dirty="0" err="1"/>
              <a:t>אי־השוויון</a:t>
            </a:r>
            <a:r>
              <a:rPr lang="he-IL" dirty="0"/>
              <a:t> במתקני משחקים ציבוריים, לזהות גורמים מרכזיים לפערים, ולהציע כיווני פעולה לצמצומם.</a:t>
            </a:r>
          </a:p>
          <a:p>
            <a:pPr>
              <a:buNone/>
            </a:pPr>
            <a:r>
              <a:rPr lang="he-IL" b="1" dirty="0"/>
              <a:t>ממצאים עיקריים</a:t>
            </a:r>
            <a:endParaRPr lang="he-IL" dirty="0"/>
          </a:p>
          <a:p>
            <a:pPr>
              <a:buFont typeface="+mj-lt"/>
              <a:buAutoNum type="arabicPeriod"/>
            </a:pPr>
            <a:r>
              <a:rPr lang="he-IL" b="1" dirty="0"/>
              <a:t>פערים גאוגרפיים</a:t>
            </a:r>
            <a:endParaRPr lang="he-IL" dirty="0"/>
          </a:p>
          <a:p>
            <a:pPr marL="742950" lvl="1" indent="-285750">
              <a:buFont typeface="+mj-lt"/>
              <a:buAutoNum type="arabicPeriod"/>
            </a:pPr>
            <a:r>
              <a:rPr lang="he-IL" dirty="0"/>
              <a:t>אזורים בעלי מעמד סוציו-אקונומי גבוה נהנים ממגוון רחב של מתקנים חדשים, מתוחזקים ובטיחותיים.</a:t>
            </a:r>
          </a:p>
          <a:p>
            <a:pPr marL="742950" lvl="1" indent="-285750">
              <a:buFont typeface="+mj-lt"/>
              <a:buAutoNum type="arabicPeriod"/>
            </a:pPr>
            <a:r>
              <a:rPr lang="he-IL" dirty="0"/>
              <a:t>באזורים מוחלשים נמצאו מתקנים ישנים, בלויים ולעיתים אף מסוכנים לשימוש.</a:t>
            </a:r>
          </a:p>
          <a:p>
            <a:pPr>
              <a:buFont typeface="+mj-lt"/>
              <a:buAutoNum type="arabicPeriod"/>
            </a:pPr>
            <a:r>
              <a:rPr lang="he-IL" b="1" dirty="0"/>
              <a:t>נגישות ושילוב</a:t>
            </a:r>
            <a:endParaRPr lang="he-IL" dirty="0"/>
          </a:p>
          <a:p>
            <a:pPr marL="742950" lvl="1" indent="-285750">
              <a:buFont typeface="+mj-lt"/>
              <a:buAutoNum type="arabicPeriod"/>
            </a:pPr>
            <a:r>
              <a:rPr lang="he-IL" dirty="0"/>
              <a:t>מחסור במתקנים מותאמים לילדים עם מוגבלויות.</a:t>
            </a:r>
          </a:p>
          <a:p>
            <a:pPr marL="742950" lvl="1" indent="-285750">
              <a:buFont typeface="+mj-lt"/>
              <a:buAutoNum type="arabicPeriod"/>
            </a:pPr>
            <a:r>
              <a:rPr lang="he-IL" dirty="0"/>
              <a:t>היעדר תכנון כוללני המאפשר שימוש משותף לכלל הילדים.</a:t>
            </a:r>
          </a:p>
          <a:p>
            <a:pPr>
              <a:buFont typeface="+mj-lt"/>
              <a:buAutoNum type="arabicPeriod"/>
            </a:pPr>
            <a:r>
              <a:rPr lang="he-IL" b="1" dirty="0"/>
              <a:t>תחזוקה ובטיחות</a:t>
            </a:r>
            <a:endParaRPr lang="he-IL" dirty="0"/>
          </a:p>
          <a:p>
            <a:pPr marL="742950" lvl="1" indent="-285750">
              <a:buFont typeface="+mj-lt"/>
              <a:buAutoNum type="arabicPeriod"/>
            </a:pPr>
            <a:r>
              <a:rPr lang="he-IL" dirty="0"/>
              <a:t>פערים משמעותיים בתדירות הבדיקות והתחזוקה.</a:t>
            </a:r>
          </a:p>
          <a:p>
            <a:pPr marL="742950" lvl="1" indent="-285750">
              <a:buFont typeface="+mj-lt"/>
              <a:buAutoNum type="arabicPeriod"/>
            </a:pPr>
            <a:r>
              <a:rPr lang="he-IL" dirty="0"/>
              <a:t>ליקויים כגון חלודה, חלקים שבורים או משטחי נפילה לא תקניים נפוצים יותר באזורים חלשים.</a:t>
            </a:r>
          </a:p>
          <a:p>
            <a:pPr>
              <a:buFont typeface="+mj-lt"/>
              <a:buAutoNum type="arabicPeriod"/>
            </a:pPr>
            <a:r>
              <a:rPr lang="he-IL" b="1" dirty="0"/>
              <a:t>השקעה תקציבית</a:t>
            </a:r>
            <a:endParaRPr lang="he-IL" dirty="0"/>
          </a:p>
          <a:p>
            <a:pPr marL="742950" lvl="1" indent="-285750">
              <a:buFont typeface="+mj-lt"/>
              <a:buAutoNum type="arabicPeriod"/>
            </a:pPr>
            <a:r>
              <a:rPr lang="he-IL" dirty="0"/>
              <a:t>חוסר אחידות בהקצאת משאבים בין רשויות מקומיות.</a:t>
            </a:r>
          </a:p>
          <a:p>
            <a:pPr marL="742950" lvl="1" indent="-285750">
              <a:buFont typeface="+mj-lt"/>
              <a:buAutoNum type="arabicPeriod"/>
            </a:pPr>
            <a:r>
              <a:rPr lang="he-IL" dirty="0"/>
              <a:t>תלות גבוהה ביכולת הכלכלית של הרשות וביוזמות פרטיות.</a:t>
            </a:r>
          </a:p>
          <a:p>
            <a:endParaRPr lang="en-IL" dirty="0"/>
          </a:p>
        </p:txBody>
      </p:sp>
      <p:sp>
        <p:nvSpPr>
          <p:cNvPr id="4" name="Slide Number Placeholder 3">
            <a:extLst>
              <a:ext uri="{FF2B5EF4-FFF2-40B4-BE49-F238E27FC236}">
                <a16:creationId xmlns:a16="http://schemas.microsoft.com/office/drawing/2014/main" id="{212982CF-4295-6432-12CE-EC38E3A57722}"/>
              </a:ext>
            </a:extLst>
          </p:cNvPr>
          <p:cNvSpPr>
            <a:spLocks noGrp="1"/>
          </p:cNvSpPr>
          <p:nvPr>
            <p:ph type="sldNum" sz="quarter" idx="5"/>
          </p:nvPr>
        </p:nvSpPr>
        <p:spPr/>
        <p:txBody>
          <a:bodyPr/>
          <a:lstStyle/>
          <a:p>
            <a:fld id="{0304E5C5-4E97-475B-A61C-DB7780101C3A}" type="slidenum">
              <a:rPr lang="en-IL" smtClean="0"/>
              <a:t>22</a:t>
            </a:fld>
            <a:endParaRPr lang="en-IL"/>
          </a:p>
        </p:txBody>
      </p:sp>
    </p:spTree>
    <p:extLst>
      <p:ext uri="{BB962C8B-B14F-4D97-AF65-F5344CB8AC3E}">
        <p14:creationId xmlns:p14="http://schemas.microsoft.com/office/powerpoint/2010/main" val="2911437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he-IL" b="0" i="0" dirty="0">
                <a:solidFill>
                  <a:srgbClr val="27251E"/>
                </a:solidFill>
                <a:effectLst/>
                <a:latin typeface="pplxSerif"/>
              </a:rPr>
              <a:t>התחזיות רלוונטיות אומרות שב-2030 יהיו בישראל יותר </a:t>
            </a:r>
            <a:r>
              <a:rPr lang="he-IL" b="1" i="0" dirty="0">
                <a:solidFill>
                  <a:srgbClr val="27251E"/>
                </a:solidFill>
                <a:effectLst/>
                <a:latin typeface="pplxSerif"/>
              </a:rPr>
              <a:t>ילדים</a:t>
            </a:r>
            <a:r>
              <a:rPr lang="he-IL" b="0" i="0" dirty="0">
                <a:solidFill>
                  <a:srgbClr val="27251E"/>
                </a:solidFill>
                <a:effectLst/>
                <a:latin typeface="pplxSerif"/>
              </a:rPr>
              <a:t> ויותר </a:t>
            </a:r>
            <a:r>
              <a:rPr lang="he-IL" b="1" i="0" dirty="0">
                <a:solidFill>
                  <a:srgbClr val="27251E"/>
                </a:solidFill>
                <a:effectLst/>
                <a:latin typeface="pplxSerif"/>
              </a:rPr>
              <a:t>אזרחים ותיקים</a:t>
            </a:r>
            <a:r>
              <a:rPr lang="he-IL" b="0" i="0" dirty="0">
                <a:solidFill>
                  <a:srgbClr val="27251E"/>
                </a:solidFill>
                <a:effectLst/>
                <a:latin typeface="pplxSerif"/>
              </a:rPr>
              <a:t>, אבל לא באותו קצב — ולכן גם הצרכים הציבוריים ישתנו. לפי תחזית </a:t>
            </a:r>
            <a:r>
              <a:rPr lang="he-IL" b="0" i="0" dirty="0" err="1">
                <a:solidFill>
                  <a:srgbClr val="27251E"/>
                </a:solidFill>
                <a:effectLst/>
                <a:latin typeface="pplxSerif"/>
              </a:rPr>
              <a:t>הלמ״ס</a:t>
            </a:r>
            <a:r>
              <a:rPr lang="he-IL" b="0" i="0" dirty="0">
                <a:solidFill>
                  <a:srgbClr val="27251E"/>
                </a:solidFill>
                <a:effectLst/>
                <a:latin typeface="pplxSerif"/>
              </a:rPr>
              <a:t> ל-2030, מספר הילדים בני 0–14 צפוי לגדול מ-</a:t>
            </a:r>
            <a:r>
              <a:rPr lang="he-IL" b="1" i="0" dirty="0">
                <a:solidFill>
                  <a:srgbClr val="27251E"/>
                </a:solidFill>
                <a:effectLst/>
                <a:latin typeface="pplxSerif"/>
              </a:rPr>
              <a:t>2.0 מיליון</a:t>
            </a:r>
            <a:r>
              <a:rPr lang="he-IL" b="0" i="0" dirty="0">
                <a:solidFill>
                  <a:srgbClr val="27251E"/>
                </a:solidFill>
                <a:effectLst/>
                <a:latin typeface="pplxSerif"/>
              </a:rPr>
              <a:t> לכ־</a:t>
            </a:r>
            <a:r>
              <a:rPr lang="he-IL" b="1" i="0" dirty="0">
                <a:solidFill>
                  <a:srgbClr val="27251E"/>
                </a:solidFill>
                <a:effectLst/>
                <a:latin typeface="pplxSerif"/>
              </a:rPr>
              <a:t>2.5 מיליון</a:t>
            </a:r>
            <a:r>
              <a:rPr lang="he-IL" b="0" i="0" dirty="0">
                <a:solidFill>
                  <a:srgbClr val="27251E"/>
                </a:solidFill>
                <a:effectLst/>
                <a:latin typeface="pplxSerif"/>
              </a:rPr>
              <a:t>, ושיעור בני 65+ צפוי לעלות לכ־</a:t>
            </a:r>
            <a:r>
              <a:rPr lang="he-IL" b="1" i="0" dirty="0">
                <a:solidFill>
                  <a:srgbClr val="27251E"/>
                </a:solidFill>
                <a:effectLst/>
                <a:latin typeface="pplxSerif"/>
              </a:rPr>
              <a:t>14%</a:t>
            </a:r>
            <a:r>
              <a:rPr lang="he-IL" b="0" i="0" dirty="0">
                <a:solidFill>
                  <a:srgbClr val="27251E"/>
                </a:solidFill>
                <a:effectLst/>
                <a:latin typeface="pplxSerif"/>
              </a:rPr>
              <a:t> מכלל האוכלוסייה.</a:t>
            </a:r>
          </a:p>
          <a:p>
            <a:pPr algn="l">
              <a:buNone/>
            </a:pPr>
            <a:r>
              <a:rPr lang="he-IL" b="0" i="0" dirty="0">
                <a:solidFill>
                  <a:srgbClr val="27251E"/>
                </a:solidFill>
                <a:effectLst/>
                <a:latin typeface="pplxSerif"/>
              </a:rPr>
              <a:t>במספרים של תחזית מעודכנת יותר ל-2040, האוכלוסייה הצעירה והמבוגרת גם יחד ממשיכות לגדול: בני 70+ צפויים להגיע לכ־</a:t>
            </a:r>
            <a:r>
              <a:rPr lang="he-IL" b="1" i="0" dirty="0">
                <a:solidFill>
                  <a:srgbClr val="27251E"/>
                </a:solidFill>
                <a:effectLst/>
                <a:latin typeface="pplxSerif"/>
              </a:rPr>
              <a:t>1.4 מיליון</a:t>
            </a:r>
            <a:r>
              <a:rPr lang="he-IL" b="0" i="0" dirty="0">
                <a:solidFill>
                  <a:srgbClr val="27251E"/>
                </a:solidFill>
                <a:effectLst/>
                <a:latin typeface="pplxSerif"/>
              </a:rPr>
              <a:t> כבר ב-2040, והילדים והנוער לכ־</a:t>
            </a:r>
            <a:r>
              <a:rPr lang="he-IL" b="1" i="0" dirty="0">
                <a:solidFill>
                  <a:srgbClr val="27251E"/>
                </a:solidFill>
                <a:effectLst/>
                <a:latin typeface="pplxSerif"/>
              </a:rPr>
              <a:t>5.1 מיליון</a:t>
            </a:r>
            <a:r>
              <a:rPr lang="he-IL" b="0" i="0" dirty="0">
                <a:solidFill>
                  <a:srgbClr val="27251E"/>
                </a:solidFill>
                <a:effectLst/>
                <a:latin typeface="pplxSerif"/>
              </a:rPr>
              <a:t>.</a:t>
            </a:r>
          </a:p>
          <a:p>
            <a:pPr algn="l">
              <a:buNone/>
            </a:pPr>
            <a:r>
              <a:rPr lang="he-IL" b="0" i="0" dirty="0">
                <a:solidFill>
                  <a:srgbClr val="27251E"/>
                </a:solidFill>
                <a:effectLst/>
                <a:latin typeface="pplxSerif"/>
              </a:rPr>
              <a:t>לגבי </a:t>
            </a:r>
            <a:r>
              <a:rPr lang="he-IL" b="1" i="0" dirty="0">
                <a:solidFill>
                  <a:srgbClr val="27251E"/>
                </a:solidFill>
                <a:effectLst/>
                <a:latin typeface="pplxSerif"/>
              </a:rPr>
              <a:t>גני משחקים ציבוריים</a:t>
            </a:r>
            <a:r>
              <a:rPr lang="he-IL" b="0" i="0" dirty="0">
                <a:solidFill>
                  <a:srgbClr val="27251E"/>
                </a:solidFill>
                <a:effectLst/>
                <a:latin typeface="pplxSerif"/>
              </a:rPr>
              <a:t>, מבקר המדינה ציין שבישראל יש כ־</a:t>
            </a:r>
            <a:r>
              <a:rPr lang="he-IL" b="1" i="0" dirty="0">
                <a:solidFill>
                  <a:srgbClr val="27251E"/>
                </a:solidFill>
                <a:effectLst/>
                <a:latin typeface="pplxSerif"/>
              </a:rPr>
              <a:t>20,000</a:t>
            </a:r>
            <a:r>
              <a:rPr lang="he-IL" b="0" i="0" dirty="0">
                <a:solidFill>
                  <a:srgbClr val="27251E"/>
                </a:solidFill>
                <a:effectLst/>
                <a:latin typeface="pplxSerif"/>
              </a:rPr>
              <a:t> גנים ציבוריים, ושמכסת המינימום לשטח ציבורי פתוח היא </a:t>
            </a:r>
            <a:r>
              <a:rPr lang="he-IL" b="1" i="0" dirty="0">
                <a:solidFill>
                  <a:srgbClr val="27251E"/>
                </a:solidFill>
                <a:effectLst/>
                <a:latin typeface="pplxSerif"/>
              </a:rPr>
              <a:t>10 מ״ר לנפש</a:t>
            </a:r>
            <a:r>
              <a:rPr lang="he-IL" b="0" i="0" dirty="0">
                <a:solidFill>
                  <a:srgbClr val="27251E"/>
                </a:solidFill>
                <a:effectLst/>
                <a:latin typeface="pplxSerif"/>
              </a:rPr>
              <a:t>, כולל גני משחקים.</a:t>
            </a:r>
          </a:p>
          <a:p>
            <a:pPr algn="l">
              <a:buNone/>
            </a:pPr>
            <a:r>
              <a:rPr lang="he-IL" b="0" i="0" dirty="0">
                <a:solidFill>
                  <a:srgbClr val="27251E"/>
                </a:solidFill>
                <a:effectLst/>
                <a:latin typeface="pplxSerif"/>
              </a:rPr>
              <a:t>המשמעות המעשית ל-2030 היא שככל שהאוכלוסייה תגדל, במיוחד בקבוצות הגיל הצעירות והמשפחות עם ילדים, יהיה צורך ביותר שטחי משחק, יותר תחזוקה, ויותר התאמה של התשתיות העירוניות לצפיפות ולגידול במספר הילדים.</a:t>
            </a:r>
          </a:p>
          <a:p>
            <a:endParaRPr lang="en-IL" dirty="0"/>
          </a:p>
        </p:txBody>
      </p:sp>
      <p:sp>
        <p:nvSpPr>
          <p:cNvPr id="4" name="Slide Number Placeholder 3"/>
          <p:cNvSpPr>
            <a:spLocks noGrp="1"/>
          </p:cNvSpPr>
          <p:nvPr>
            <p:ph type="sldNum" sz="quarter" idx="5"/>
          </p:nvPr>
        </p:nvSpPr>
        <p:spPr/>
        <p:txBody>
          <a:bodyPr/>
          <a:lstStyle/>
          <a:p>
            <a:fld id="{0304E5C5-4E97-475B-A61C-DB7780101C3A}" type="slidenum">
              <a:rPr lang="en-IL" smtClean="0"/>
              <a:t>24</a:t>
            </a:fld>
            <a:endParaRPr lang="en-IL"/>
          </a:p>
        </p:txBody>
      </p:sp>
    </p:spTree>
    <p:extLst>
      <p:ext uri="{BB962C8B-B14F-4D97-AF65-F5344CB8AC3E}">
        <p14:creationId xmlns:p14="http://schemas.microsoft.com/office/powerpoint/2010/main" val="217920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F6FD3-CA5C-4B67-F572-755D939D6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9AD02-9292-7391-034A-BB74CD8C50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B18D3-99A6-735B-8C41-4418AD3C889B}"/>
              </a:ext>
            </a:extLst>
          </p:cNvPr>
          <p:cNvSpPr>
            <a:spLocks noGrp="1"/>
          </p:cNvSpPr>
          <p:nvPr>
            <p:ph type="body" idx="1"/>
          </p:nvPr>
        </p:nvSpPr>
        <p:spPr/>
        <p:txBody>
          <a:bodyPr/>
          <a:lstStyle/>
          <a:p>
            <a:pPr algn="r" rtl="1">
              <a:buNone/>
            </a:pPr>
            <a:r>
              <a:rPr lang="he-IL" b="0" i="0" dirty="0">
                <a:solidFill>
                  <a:srgbClr val="27251E"/>
                </a:solidFill>
                <a:effectLst/>
                <a:latin typeface="pplxSerif"/>
              </a:rPr>
              <a:t>התחזיות רלוונטיות אומרות שב-2030 יהיו בישראל יותר </a:t>
            </a:r>
            <a:r>
              <a:rPr lang="he-IL" b="1" i="0" dirty="0">
                <a:solidFill>
                  <a:srgbClr val="27251E"/>
                </a:solidFill>
                <a:effectLst/>
                <a:latin typeface="pplxSerif"/>
              </a:rPr>
              <a:t>ילדים</a:t>
            </a:r>
            <a:r>
              <a:rPr lang="he-IL" b="0" i="0" dirty="0">
                <a:solidFill>
                  <a:srgbClr val="27251E"/>
                </a:solidFill>
                <a:effectLst/>
                <a:latin typeface="pplxSerif"/>
              </a:rPr>
              <a:t> ויותר </a:t>
            </a:r>
            <a:r>
              <a:rPr lang="he-IL" b="1" i="0" dirty="0">
                <a:solidFill>
                  <a:srgbClr val="27251E"/>
                </a:solidFill>
                <a:effectLst/>
                <a:latin typeface="pplxSerif"/>
              </a:rPr>
              <a:t>אזרחים ותיקים</a:t>
            </a:r>
            <a:r>
              <a:rPr lang="he-IL" b="0" i="0" dirty="0">
                <a:solidFill>
                  <a:srgbClr val="27251E"/>
                </a:solidFill>
                <a:effectLst/>
                <a:latin typeface="pplxSerif"/>
              </a:rPr>
              <a:t>, אבל לא באותו קצב — ולכן גם הצרכים הציבוריים ישתנו. לפי תחזית </a:t>
            </a:r>
            <a:r>
              <a:rPr lang="he-IL" b="0" i="0" dirty="0" err="1">
                <a:solidFill>
                  <a:srgbClr val="27251E"/>
                </a:solidFill>
                <a:effectLst/>
                <a:latin typeface="pplxSerif"/>
              </a:rPr>
              <a:t>הלמ״ס</a:t>
            </a:r>
            <a:r>
              <a:rPr lang="he-IL" b="0" i="0" dirty="0">
                <a:solidFill>
                  <a:srgbClr val="27251E"/>
                </a:solidFill>
                <a:effectLst/>
                <a:latin typeface="pplxSerif"/>
              </a:rPr>
              <a:t> ל-2030, מספר הילדים בני 0–14 צפוי לגדול מ-</a:t>
            </a:r>
            <a:r>
              <a:rPr lang="he-IL" b="1" i="0" dirty="0">
                <a:solidFill>
                  <a:srgbClr val="27251E"/>
                </a:solidFill>
                <a:effectLst/>
                <a:latin typeface="pplxSerif"/>
              </a:rPr>
              <a:t>2.0 מיליון</a:t>
            </a:r>
            <a:r>
              <a:rPr lang="he-IL" b="0" i="0" dirty="0">
                <a:solidFill>
                  <a:srgbClr val="27251E"/>
                </a:solidFill>
                <a:effectLst/>
                <a:latin typeface="pplxSerif"/>
              </a:rPr>
              <a:t> לכ־</a:t>
            </a:r>
            <a:r>
              <a:rPr lang="he-IL" b="1" i="0" dirty="0">
                <a:solidFill>
                  <a:srgbClr val="27251E"/>
                </a:solidFill>
                <a:effectLst/>
                <a:latin typeface="pplxSerif"/>
              </a:rPr>
              <a:t>2.5 מיליון</a:t>
            </a:r>
            <a:r>
              <a:rPr lang="he-IL" b="0" i="0" dirty="0">
                <a:solidFill>
                  <a:srgbClr val="27251E"/>
                </a:solidFill>
                <a:effectLst/>
                <a:latin typeface="pplxSerif"/>
              </a:rPr>
              <a:t>, ושיעור בני 65+ צפוי לעלות לכ־</a:t>
            </a:r>
            <a:r>
              <a:rPr lang="he-IL" b="1" i="0" dirty="0">
                <a:solidFill>
                  <a:srgbClr val="27251E"/>
                </a:solidFill>
                <a:effectLst/>
                <a:latin typeface="pplxSerif"/>
              </a:rPr>
              <a:t>14%</a:t>
            </a:r>
            <a:r>
              <a:rPr lang="he-IL" b="0" i="0" dirty="0">
                <a:solidFill>
                  <a:srgbClr val="27251E"/>
                </a:solidFill>
                <a:effectLst/>
                <a:latin typeface="pplxSerif"/>
              </a:rPr>
              <a:t> מכלל האוכלוסייה.</a:t>
            </a:r>
          </a:p>
          <a:p>
            <a:pPr algn="r" rtl="1">
              <a:buNone/>
            </a:pPr>
            <a:r>
              <a:rPr lang="he-IL" b="0" i="0" dirty="0">
                <a:solidFill>
                  <a:srgbClr val="27251E"/>
                </a:solidFill>
                <a:effectLst/>
                <a:latin typeface="pplxSerif"/>
              </a:rPr>
              <a:t>במספרים של תחזית מעודכנת יותר ל-2040, האוכלוסייה הצעירה והמבוגרת גם יחד ממשיכות לגדול: בני 70+ צפויים להגיע לכ־</a:t>
            </a:r>
            <a:r>
              <a:rPr lang="he-IL" b="1" i="0" dirty="0">
                <a:solidFill>
                  <a:srgbClr val="27251E"/>
                </a:solidFill>
                <a:effectLst/>
                <a:latin typeface="pplxSerif"/>
              </a:rPr>
              <a:t>1.4 מיליון</a:t>
            </a:r>
            <a:r>
              <a:rPr lang="he-IL" b="0" i="0" dirty="0">
                <a:solidFill>
                  <a:srgbClr val="27251E"/>
                </a:solidFill>
                <a:effectLst/>
                <a:latin typeface="pplxSerif"/>
              </a:rPr>
              <a:t> כבר ב-2040, והילדים והנוער לכ־</a:t>
            </a:r>
            <a:r>
              <a:rPr lang="he-IL" b="1" i="0" dirty="0">
                <a:solidFill>
                  <a:srgbClr val="27251E"/>
                </a:solidFill>
                <a:effectLst/>
                <a:latin typeface="pplxSerif"/>
              </a:rPr>
              <a:t>5.1 מיליון</a:t>
            </a:r>
            <a:r>
              <a:rPr lang="he-IL" b="0" i="0" dirty="0">
                <a:solidFill>
                  <a:srgbClr val="27251E"/>
                </a:solidFill>
                <a:effectLst/>
                <a:latin typeface="pplxSerif"/>
              </a:rPr>
              <a:t>.</a:t>
            </a:r>
          </a:p>
          <a:p>
            <a:pPr algn="r" rtl="1">
              <a:buNone/>
            </a:pPr>
            <a:r>
              <a:rPr lang="he-IL" b="0" i="0" dirty="0">
                <a:solidFill>
                  <a:srgbClr val="27251E"/>
                </a:solidFill>
                <a:effectLst/>
                <a:latin typeface="pplxSerif"/>
              </a:rPr>
              <a:t>לגבי </a:t>
            </a:r>
            <a:r>
              <a:rPr lang="he-IL" b="1" i="0" dirty="0">
                <a:solidFill>
                  <a:srgbClr val="27251E"/>
                </a:solidFill>
                <a:effectLst/>
                <a:latin typeface="pplxSerif"/>
              </a:rPr>
              <a:t>גני משחקים ציבוריים</a:t>
            </a:r>
            <a:r>
              <a:rPr lang="he-IL" b="0" i="0" dirty="0">
                <a:solidFill>
                  <a:srgbClr val="27251E"/>
                </a:solidFill>
                <a:effectLst/>
                <a:latin typeface="pplxSerif"/>
              </a:rPr>
              <a:t>, מבקר המדינה ציין שבישראל יש כ־</a:t>
            </a:r>
            <a:r>
              <a:rPr lang="he-IL" b="1" i="0" dirty="0">
                <a:solidFill>
                  <a:srgbClr val="27251E"/>
                </a:solidFill>
                <a:effectLst/>
                <a:latin typeface="pplxSerif"/>
              </a:rPr>
              <a:t>20,000</a:t>
            </a:r>
            <a:r>
              <a:rPr lang="he-IL" b="0" i="0" dirty="0">
                <a:solidFill>
                  <a:srgbClr val="27251E"/>
                </a:solidFill>
                <a:effectLst/>
                <a:latin typeface="pplxSerif"/>
              </a:rPr>
              <a:t> גנים ציבוריים, ושמכסת המינימום לשטח ציבורי פתוח היא </a:t>
            </a:r>
            <a:r>
              <a:rPr lang="he-IL" b="1" i="0" dirty="0">
                <a:solidFill>
                  <a:srgbClr val="27251E"/>
                </a:solidFill>
                <a:effectLst/>
                <a:latin typeface="pplxSerif"/>
              </a:rPr>
              <a:t>10 מ״ר לנפש</a:t>
            </a:r>
            <a:r>
              <a:rPr lang="he-IL" b="0" i="0" dirty="0">
                <a:solidFill>
                  <a:srgbClr val="27251E"/>
                </a:solidFill>
                <a:effectLst/>
                <a:latin typeface="pplxSerif"/>
              </a:rPr>
              <a:t>, כולל גני משחקים.</a:t>
            </a:r>
          </a:p>
          <a:p>
            <a:pPr algn="r" rtl="1">
              <a:buNone/>
            </a:pPr>
            <a:r>
              <a:rPr lang="he-IL" b="0" i="0" dirty="0">
                <a:solidFill>
                  <a:srgbClr val="27251E"/>
                </a:solidFill>
                <a:effectLst/>
                <a:latin typeface="pplxSerif"/>
              </a:rPr>
              <a:t>המשמעות המעשית ל-2030 היא שככל שהאוכלוסייה תגדל, במיוחד בקבוצות הגיל הצעירות והמשפחות עם ילדים, יהיה צורך ביותר שטחי משחק, יותר תחזוקה, ויותר התאמה של התשתיות העירוניות לצפיפות ולגידול במספר הילדים.</a:t>
            </a:r>
          </a:p>
          <a:p>
            <a:pPr algn="r" rtl="1">
              <a:spcAft>
                <a:spcPts val="900"/>
              </a:spcAft>
              <a:buNone/>
            </a:pPr>
            <a:r>
              <a:rPr lang="he-IL" b="0" u="none" strike="noStrike" dirty="0">
                <a:effectLst/>
                <a:latin typeface="Arial" panose="020B0604020202020204" pitchFamily="34" charset="0"/>
              </a:rPr>
              <a:t>במדינות ה-</a:t>
            </a:r>
            <a:r>
              <a:rPr lang="en-US" b="0" u="none" strike="noStrike" dirty="0">
                <a:effectLst/>
                <a:latin typeface="Arial" panose="020B0604020202020204" pitchFamily="34" charset="0"/>
              </a:rPr>
              <a:t>OECD </a:t>
            </a:r>
            <a:r>
              <a:rPr lang="he-IL" b="0" u="none" strike="noStrike" dirty="0">
                <a:effectLst/>
                <a:latin typeface="Arial" panose="020B0604020202020204" pitchFamily="34" charset="0"/>
              </a:rPr>
              <a:t>אין מכסת מינימום אחידה ומחייבת של 10 מ"ר לשטח ציבורי פתוח (</a:t>
            </a:r>
            <a:r>
              <a:rPr lang="he-IL" b="0" u="none" strike="noStrike" dirty="0" err="1">
                <a:effectLst/>
                <a:latin typeface="Arial" panose="020B0604020202020204" pitchFamily="34" charset="0"/>
              </a:rPr>
              <a:t>שצ"פ</a:t>
            </a:r>
            <a:r>
              <a:rPr lang="he-IL" b="0" u="none" strike="noStrike" dirty="0">
                <a:effectLst/>
                <a:latin typeface="Arial" panose="020B0604020202020204" pitchFamily="34" charset="0"/>
              </a:rPr>
              <a:t>) לנפש, אך קיימות המלצות בינלאומיות המהוות אמת מידה מקובלת.</a:t>
            </a:r>
          </a:p>
          <a:p>
            <a:pPr algn="r" rtl="1">
              <a:spcBef>
                <a:spcPts val="900"/>
              </a:spcBef>
              <a:spcAft>
                <a:spcPts val="900"/>
              </a:spcAft>
              <a:buNone/>
            </a:pPr>
            <a:r>
              <a:rPr lang="he-IL" b="0" u="none" strike="noStrike" dirty="0">
                <a:effectLst/>
                <a:latin typeface="Arial" panose="020B0604020202020204" pitchFamily="34" charset="0"/>
              </a:rPr>
              <a:t>להלן הנתונים העולים מסקירות ה-</a:t>
            </a:r>
            <a:r>
              <a:rPr lang="en-US" b="0" u="none" strike="noStrike" dirty="0">
                <a:effectLst/>
                <a:latin typeface="Arial" panose="020B0604020202020204" pitchFamily="34" charset="0"/>
              </a:rPr>
              <a:t>OECD </a:t>
            </a:r>
            <a:r>
              <a:rPr lang="he-IL" b="0" u="none" strike="noStrike" dirty="0">
                <a:effectLst/>
                <a:latin typeface="Arial" panose="020B0604020202020204" pitchFamily="34" charset="0"/>
              </a:rPr>
              <a:t>וארגונים בינלאומיים:</a:t>
            </a:r>
          </a:p>
          <a:p>
            <a:pPr algn="r" rtl="1">
              <a:spcBef>
                <a:spcPts val="900"/>
              </a:spcBef>
              <a:spcAft>
                <a:spcPts val="600"/>
              </a:spcAft>
              <a:buFont typeface="Arial" panose="020B0604020202020204" pitchFamily="34" charset="0"/>
              <a:buChar char="•"/>
            </a:pPr>
            <a:r>
              <a:rPr lang="he-IL" b="1" u="none" strike="noStrike" dirty="0">
                <a:effectLst/>
                <a:latin typeface="Arial" panose="020B0604020202020204" pitchFamily="34" charset="0"/>
              </a:rPr>
              <a:t>המלצת ארגון הבריאות העולמי (</a:t>
            </a:r>
            <a:r>
              <a:rPr lang="en-US" b="1" u="none" strike="noStrike" dirty="0">
                <a:effectLst/>
                <a:latin typeface="Arial" panose="020B0604020202020204" pitchFamily="34" charset="0"/>
              </a:rPr>
              <a:t>WHO):</a:t>
            </a:r>
            <a:r>
              <a:rPr lang="en-US" b="0" u="none" strike="noStrike" dirty="0">
                <a:effectLst/>
                <a:latin typeface="Arial" panose="020B0604020202020204" pitchFamily="34" charset="0"/>
              </a:rPr>
              <a:t> </a:t>
            </a:r>
            <a:r>
              <a:rPr lang="he-IL" b="0" u="none" strike="noStrike" dirty="0">
                <a:effectLst/>
                <a:latin typeface="Arial" panose="020B0604020202020204" pitchFamily="34" charset="0"/>
              </a:rPr>
              <a:t>ה-</a:t>
            </a:r>
            <a:r>
              <a:rPr lang="en-US" b="0" u="none" strike="noStrike" dirty="0">
                <a:effectLst/>
                <a:latin typeface="Arial" panose="020B0604020202020204" pitchFamily="34" charset="0"/>
              </a:rPr>
              <a:t>WHO </a:t>
            </a:r>
            <a:r>
              <a:rPr lang="he-IL" b="0" u="none" strike="noStrike" dirty="0">
                <a:effectLst/>
                <a:latin typeface="Arial" panose="020B0604020202020204" pitchFamily="34" charset="0"/>
              </a:rPr>
              <a:t>ממליץ על מינימום של </a:t>
            </a:r>
            <a:r>
              <a:rPr lang="he-IL" b="1" u="none" strike="noStrike" dirty="0">
                <a:effectLst/>
                <a:latin typeface="Arial" panose="020B0604020202020204" pitchFamily="34" charset="0"/>
              </a:rPr>
              <a:t>9 מ"ר</a:t>
            </a:r>
            <a:r>
              <a:rPr lang="he-IL" b="0" u="none" strike="noStrike" dirty="0">
                <a:effectLst/>
                <a:latin typeface="Arial" panose="020B0604020202020204" pitchFamily="34" charset="0"/>
              </a:rPr>
              <a:t> של שטח ירוק נגיש לנפש, כאשר היעד האידיאלי הוא 50 מ"ר לנפש.</a:t>
            </a:r>
          </a:p>
          <a:p>
            <a:pPr algn="r" rtl="1">
              <a:spcBef>
                <a:spcPts val="900"/>
              </a:spcBef>
              <a:spcAft>
                <a:spcPts val="600"/>
              </a:spcAft>
              <a:buFont typeface="Arial" panose="020B0604020202020204" pitchFamily="34" charset="0"/>
              <a:buChar char="•"/>
            </a:pPr>
            <a:r>
              <a:rPr lang="he-IL" b="1" u="none" strike="noStrike" dirty="0">
                <a:effectLst/>
                <a:latin typeface="Arial" panose="020B0604020202020204" pitchFamily="34" charset="0"/>
              </a:rPr>
              <a:t>סטנדרטים באירופה (</a:t>
            </a:r>
            <a:r>
              <a:rPr lang="en-US" b="1" u="none" strike="noStrike" dirty="0">
                <a:effectLst/>
                <a:latin typeface="Arial" panose="020B0604020202020204" pitchFamily="34" charset="0"/>
              </a:rPr>
              <a:t>OECD):</a:t>
            </a:r>
            <a:r>
              <a:rPr lang="en-US" b="0" u="none" strike="noStrike" dirty="0">
                <a:effectLst/>
                <a:latin typeface="Arial" panose="020B0604020202020204" pitchFamily="34" charset="0"/>
              </a:rPr>
              <a:t> </a:t>
            </a:r>
            <a:r>
              <a:rPr lang="he-IL" b="0" u="none" strike="noStrike" dirty="0">
                <a:effectLst/>
                <a:latin typeface="Arial" panose="020B0604020202020204" pitchFamily="34" charset="0"/>
              </a:rPr>
              <a:t>מדינות אירופה נוטות ליישם תקן גבוה יותר, המגיע לעיתים ל-</a:t>
            </a:r>
            <a:r>
              <a:rPr lang="he-IL" b="1" u="none" strike="noStrike" dirty="0">
                <a:effectLst/>
                <a:latin typeface="Arial" panose="020B0604020202020204" pitchFamily="34" charset="0"/>
              </a:rPr>
              <a:t>26 מ"ר</a:t>
            </a:r>
            <a:r>
              <a:rPr lang="he-IL" b="0" u="none" strike="noStrike" dirty="0">
                <a:effectLst/>
                <a:latin typeface="Arial" panose="020B0604020202020204" pitchFamily="34" charset="0"/>
              </a:rPr>
              <a:t> לנפש.</a:t>
            </a:r>
          </a:p>
          <a:p>
            <a:pPr algn="r" rtl="1">
              <a:spcBef>
                <a:spcPts val="900"/>
              </a:spcBef>
              <a:spcAft>
                <a:spcPts val="600"/>
              </a:spcAft>
              <a:buFont typeface="Arial" panose="020B0604020202020204" pitchFamily="34" charset="0"/>
              <a:buChar char="•"/>
            </a:pPr>
            <a:r>
              <a:rPr lang="he-IL" b="1" u="none" strike="noStrike" dirty="0">
                <a:effectLst/>
                <a:latin typeface="Arial" panose="020B0604020202020204" pitchFamily="34" charset="0"/>
              </a:rPr>
              <a:t>שונות גבוהה:</a:t>
            </a:r>
            <a:r>
              <a:rPr lang="he-IL" b="0" u="none" strike="noStrike" dirty="0">
                <a:effectLst/>
                <a:latin typeface="Arial" panose="020B0604020202020204" pitchFamily="34" charset="0"/>
              </a:rPr>
              <a:t> כמות השטח הירוק בפועל משתנה דרמטית בין ערים במדינות ה-</a:t>
            </a:r>
            <a:r>
              <a:rPr lang="en-US" b="0" u="none" strike="noStrike" dirty="0">
                <a:effectLst/>
                <a:latin typeface="Arial" panose="020B0604020202020204" pitchFamily="34" charset="0"/>
              </a:rPr>
              <a:t>OECD, </a:t>
            </a:r>
            <a:r>
              <a:rPr lang="he-IL" b="0" u="none" strike="noStrike" dirty="0">
                <a:effectLst/>
                <a:latin typeface="Arial" panose="020B0604020202020204" pitchFamily="34" charset="0"/>
              </a:rPr>
              <a:t>החל מסטנדרטים נמוכים (כמו 6 מ"ר בברלין) ועד לערים ירוקות מאוד.</a:t>
            </a:r>
          </a:p>
          <a:p>
            <a:pPr algn="r" rtl="1">
              <a:spcBef>
                <a:spcPts val="900"/>
              </a:spcBef>
              <a:spcAft>
                <a:spcPts val="600"/>
              </a:spcAft>
              <a:buFont typeface="Arial" panose="020B0604020202020204" pitchFamily="34" charset="0"/>
              <a:buChar char="•"/>
            </a:pPr>
            <a:r>
              <a:rPr lang="he-IL" b="1" u="none" strike="noStrike" dirty="0">
                <a:effectLst/>
                <a:latin typeface="Arial" panose="020B0604020202020204" pitchFamily="34" charset="0"/>
              </a:rPr>
              <a:t>גישה לפארקים:</a:t>
            </a:r>
            <a:r>
              <a:rPr lang="he-IL" b="0" u="none" strike="noStrike" dirty="0">
                <a:effectLst/>
                <a:latin typeface="Arial" panose="020B0604020202020204" pitchFamily="34" charset="0"/>
              </a:rPr>
              <a:t> ה-</a:t>
            </a:r>
            <a:r>
              <a:rPr lang="en-US" b="0" u="none" strike="noStrike" dirty="0">
                <a:effectLst/>
                <a:latin typeface="Arial" panose="020B0604020202020204" pitchFamily="34" charset="0"/>
              </a:rPr>
              <a:t>OECD </a:t>
            </a:r>
            <a:r>
              <a:rPr lang="he-IL" b="0" u="none" strike="noStrike" dirty="0">
                <a:effectLst/>
                <a:latin typeface="Arial" panose="020B0604020202020204" pitchFamily="34" charset="0"/>
              </a:rPr>
              <a:t>בוחן את נגישות התושבים לפארקים, כאשר ברוב מדינות הארגון, למעלה ממחצית האוכלוסייה יכולה להגיע לפארק בתוך 10 דקות הליכה.</a:t>
            </a:r>
          </a:p>
          <a:p>
            <a:pPr algn="r" rtl="1">
              <a:spcBef>
                <a:spcPts val="900"/>
              </a:spcBef>
              <a:spcAft>
                <a:spcPts val="600"/>
              </a:spcAft>
              <a:buFont typeface="Arial" panose="020B0604020202020204" pitchFamily="34" charset="0"/>
              <a:buChar char="•"/>
            </a:pPr>
            <a:r>
              <a:rPr lang="he-IL" b="1" u="none" strike="noStrike" dirty="0">
                <a:effectLst/>
                <a:latin typeface="Arial" panose="020B0604020202020204" pitchFamily="34" charset="0"/>
              </a:rPr>
              <a:t>הגדרה:</a:t>
            </a:r>
            <a:r>
              <a:rPr lang="he-IL" b="0" u="none" strike="noStrike" dirty="0">
                <a:effectLst/>
                <a:latin typeface="Arial" panose="020B0604020202020204" pitchFamily="34" charset="0"/>
              </a:rPr>
              <a:t> שטח ציבורי פתוח כולל לרוב פארקים, גני משחקים, שטחים ירוקים, וגינות ציבוריות הנגישים לציבור ללא תשלום. [</a:t>
            </a:r>
            <a:r>
              <a:rPr lang="he-IL" b="0" u="none" strike="noStrike" dirty="0">
                <a:effectLst/>
                <a:latin typeface="Arial" panose="020B0604020202020204" pitchFamily="34" charset="0"/>
                <a:hlinkClick r:id="rId3"/>
              </a:rPr>
              <a:t>1</a:t>
            </a:r>
            <a:r>
              <a:rPr lang="he-IL" b="0" u="none" strike="noStrike" dirty="0">
                <a:effectLst/>
                <a:latin typeface="Arial" panose="020B0604020202020204" pitchFamily="34" charset="0"/>
              </a:rPr>
              <a:t>, </a:t>
            </a:r>
            <a:r>
              <a:rPr lang="he-IL" b="0" u="none" strike="noStrike" dirty="0">
                <a:effectLst/>
                <a:latin typeface="Arial" panose="020B0604020202020204" pitchFamily="34" charset="0"/>
                <a:hlinkClick r:id="rId4"/>
              </a:rPr>
              <a:t>2</a:t>
            </a:r>
            <a:r>
              <a:rPr lang="he-IL" b="0" u="none" strike="noStrike" dirty="0">
                <a:effectLst/>
                <a:latin typeface="Arial" panose="020B0604020202020204" pitchFamily="34" charset="0"/>
              </a:rPr>
              <a:t>, </a:t>
            </a:r>
            <a:r>
              <a:rPr lang="he-IL" b="0" u="none" strike="noStrike" dirty="0">
                <a:effectLst/>
                <a:latin typeface="Arial" panose="020B0604020202020204" pitchFamily="34" charset="0"/>
                <a:hlinkClick r:id="rId5"/>
              </a:rPr>
              <a:t>3</a:t>
            </a:r>
            <a:r>
              <a:rPr lang="he-IL" b="0" u="none" strike="noStrike" dirty="0">
                <a:effectLst/>
                <a:latin typeface="Arial" panose="020B0604020202020204" pitchFamily="34" charset="0"/>
              </a:rPr>
              <a:t>, </a:t>
            </a:r>
            <a:r>
              <a:rPr lang="he-IL" b="0" u="none" strike="noStrike" dirty="0">
                <a:effectLst/>
                <a:latin typeface="Arial" panose="020B0604020202020204" pitchFamily="34" charset="0"/>
                <a:hlinkClick r:id="rId6"/>
              </a:rPr>
              <a:t>4</a:t>
            </a:r>
            <a:r>
              <a:rPr lang="he-IL" b="0" u="none" strike="noStrike" dirty="0">
                <a:effectLst/>
                <a:latin typeface="Arial" panose="020B0604020202020204" pitchFamily="34" charset="0"/>
              </a:rPr>
              <a:t>, </a:t>
            </a:r>
            <a:r>
              <a:rPr lang="he-IL" b="0" u="none" strike="noStrike" dirty="0">
                <a:effectLst/>
                <a:latin typeface="Arial" panose="020B0604020202020204" pitchFamily="34" charset="0"/>
                <a:hlinkClick r:id="rId7"/>
              </a:rPr>
              <a:t>5</a:t>
            </a:r>
            <a:r>
              <a:rPr lang="he-IL" b="0" u="none" strike="noStrike" dirty="0">
                <a:effectLst/>
                <a:latin typeface="Arial" panose="020B0604020202020204" pitchFamily="34" charset="0"/>
              </a:rPr>
              <a:t>]</a:t>
            </a:r>
          </a:p>
          <a:p>
            <a:pPr>
              <a:spcBef>
                <a:spcPts val="900"/>
              </a:spcBef>
              <a:spcAft>
                <a:spcPts val="900"/>
              </a:spcAft>
            </a:pPr>
            <a:r>
              <a:rPr lang="he-IL" b="0" u="none" strike="noStrike" dirty="0">
                <a:effectLst/>
                <a:latin typeface="Arial" panose="020B0604020202020204" pitchFamily="34" charset="0"/>
              </a:rPr>
              <a:t>מחקרים מצביעים על כך שערים בצפון אירופה נוטות להציג כמות שטח ירוק גבוהה יותר מאשר בדרום אירופה</a:t>
            </a:r>
          </a:p>
          <a:p>
            <a:endParaRPr lang="he-IL" dirty="0"/>
          </a:p>
          <a:p>
            <a:endParaRPr lang="en-IL" dirty="0"/>
          </a:p>
        </p:txBody>
      </p:sp>
      <p:sp>
        <p:nvSpPr>
          <p:cNvPr id="4" name="Slide Number Placeholder 3">
            <a:extLst>
              <a:ext uri="{FF2B5EF4-FFF2-40B4-BE49-F238E27FC236}">
                <a16:creationId xmlns:a16="http://schemas.microsoft.com/office/drawing/2014/main" id="{0DF30E25-9910-79D8-D8C6-B238C0C95D7F}"/>
              </a:ext>
            </a:extLst>
          </p:cNvPr>
          <p:cNvSpPr>
            <a:spLocks noGrp="1"/>
          </p:cNvSpPr>
          <p:nvPr>
            <p:ph type="sldNum" sz="quarter" idx="5"/>
          </p:nvPr>
        </p:nvSpPr>
        <p:spPr/>
        <p:txBody>
          <a:bodyPr/>
          <a:lstStyle/>
          <a:p>
            <a:fld id="{0304E5C5-4E97-475B-A61C-DB7780101C3A}" type="slidenum">
              <a:rPr lang="en-IL" smtClean="0"/>
              <a:t>25</a:t>
            </a:fld>
            <a:endParaRPr lang="en-IL"/>
          </a:p>
        </p:txBody>
      </p:sp>
    </p:spTree>
    <p:extLst>
      <p:ext uri="{BB962C8B-B14F-4D97-AF65-F5344CB8AC3E}">
        <p14:creationId xmlns:p14="http://schemas.microsoft.com/office/powerpoint/2010/main" val="114791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0304E5C5-4E97-475B-A61C-DB7780101C3A}" type="slidenum">
              <a:rPr lang="en-IL" smtClean="0"/>
              <a:t>26</a:t>
            </a:fld>
            <a:endParaRPr lang="en-IL"/>
          </a:p>
        </p:txBody>
      </p:sp>
    </p:spTree>
    <p:extLst>
      <p:ext uri="{BB962C8B-B14F-4D97-AF65-F5344CB8AC3E}">
        <p14:creationId xmlns:p14="http://schemas.microsoft.com/office/powerpoint/2010/main" val="1667855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0304E5C5-4E97-475B-A61C-DB7780101C3A}" type="slidenum">
              <a:rPr lang="en-IL" smtClean="0"/>
              <a:t>27</a:t>
            </a:fld>
            <a:endParaRPr lang="en-IL"/>
          </a:p>
        </p:txBody>
      </p:sp>
    </p:spTree>
    <p:extLst>
      <p:ext uri="{BB962C8B-B14F-4D97-AF65-F5344CB8AC3E}">
        <p14:creationId xmlns:p14="http://schemas.microsoft.com/office/powerpoint/2010/main" val="3045129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0304E5C5-4E97-475B-A61C-DB7780101C3A}" type="slidenum">
              <a:rPr lang="en-IL" smtClean="0"/>
              <a:t>28</a:t>
            </a:fld>
            <a:endParaRPr lang="en-IL"/>
          </a:p>
        </p:txBody>
      </p:sp>
    </p:spTree>
    <p:extLst>
      <p:ext uri="{BB962C8B-B14F-4D97-AF65-F5344CB8AC3E}">
        <p14:creationId xmlns:p14="http://schemas.microsoft.com/office/powerpoint/2010/main" val="2538968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0304E5C5-4E97-475B-A61C-DB7780101C3A}" type="slidenum">
              <a:rPr lang="en-IL" smtClean="0"/>
              <a:t>29</a:t>
            </a:fld>
            <a:endParaRPr lang="en-IL"/>
          </a:p>
        </p:txBody>
      </p:sp>
    </p:spTree>
    <p:extLst>
      <p:ext uri="{BB962C8B-B14F-4D97-AF65-F5344CB8AC3E}">
        <p14:creationId xmlns:p14="http://schemas.microsoft.com/office/powerpoint/2010/main" val="1910295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0304E5C5-4E97-475B-A61C-DB7780101C3A}" type="slidenum">
              <a:rPr lang="en-IL" smtClean="0"/>
              <a:t>30</a:t>
            </a:fld>
            <a:endParaRPr lang="en-IL"/>
          </a:p>
        </p:txBody>
      </p:sp>
    </p:spTree>
    <p:extLst>
      <p:ext uri="{BB962C8B-B14F-4D97-AF65-F5344CB8AC3E}">
        <p14:creationId xmlns:p14="http://schemas.microsoft.com/office/powerpoint/2010/main" val="1829203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3FA19-E654-DE2F-1BE0-9CD5E86EE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42CAC-8930-6A70-2425-64E8E80F5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22D199-F716-B1F4-F12E-02DF96621A72}"/>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31C987EC-F7DA-F565-F27E-956572237943}"/>
              </a:ext>
            </a:extLst>
          </p:cNvPr>
          <p:cNvSpPr>
            <a:spLocks noGrp="1"/>
          </p:cNvSpPr>
          <p:nvPr>
            <p:ph type="sldNum" sz="quarter" idx="10"/>
          </p:nvPr>
        </p:nvSpPr>
        <p:spPr/>
        <p:txBody>
          <a:bodyPr/>
          <a:lstStyle/>
          <a:p>
            <a:fld id="{7AD59C4C-540D-FF46-B00D-07618071F682}" type="slidenum">
              <a:rPr lang="en-US" smtClean="0"/>
              <a:t>3</a:t>
            </a:fld>
            <a:endParaRPr lang="en-US"/>
          </a:p>
        </p:txBody>
      </p:sp>
    </p:spTree>
    <p:extLst>
      <p:ext uri="{BB962C8B-B14F-4D97-AF65-F5344CB8AC3E}">
        <p14:creationId xmlns:p14="http://schemas.microsoft.com/office/powerpoint/2010/main" val="40881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305C-F8D0-D809-43F5-B2283985E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85A55-9BD5-B115-E239-B71188C279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C0330-E886-D92F-6961-32CCD58CE331}"/>
              </a:ext>
            </a:extLst>
          </p:cNvPr>
          <p:cNvSpPr>
            <a:spLocks noGrp="1"/>
          </p:cNvSpPr>
          <p:nvPr>
            <p:ph type="body" idx="1"/>
          </p:nvPr>
        </p:nvSpPr>
        <p:spPr/>
        <p:txBody>
          <a:bodyPr/>
          <a:lstStyle/>
          <a:p>
            <a:pPr marL="0" algn="r" defTabSz="914400" rtl="1" eaLnBrk="1" latinLnBrk="0" hangingPunct="1"/>
            <a:endParaRPr lang="en-US" dirty="0"/>
          </a:p>
        </p:txBody>
      </p:sp>
      <p:sp>
        <p:nvSpPr>
          <p:cNvPr id="4" name="Slide Number Placeholder 3">
            <a:extLst>
              <a:ext uri="{FF2B5EF4-FFF2-40B4-BE49-F238E27FC236}">
                <a16:creationId xmlns:a16="http://schemas.microsoft.com/office/drawing/2014/main" id="{CF3D5C66-F318-D8FF-D376-E443DDDD52E9}"/>
              </a:ext>
            </a:extLst>
          </p:cNvPr>
          <p:cNvSpPr>
            <a:spLocks noGrp="1"/>
          </p:cNvSpPr>
          <p:nvPr>
            <p:ph type="sldNum" sz="quarter" idx="10"/>
          </p:nvPr>
        </p:nvSpPr>
        <p:spPr/>
        <p:txBody>
          <a:bodyPr/>
          <a:lstStyle/>
          <a:p>
            <a:fld id="{7AD59C4C-540D-FF46-B00D-07618071F682}" type="slidenum">
              <a:rPr lang="en-US" smtClean="0"/>
              <a:t>4</a:t>
            </a:fld>
            <a:endParaRPr lang="en-US"/>
          </a:p>
        </p:txBody>
      </p:sp>
    </p:spTree>
    <p:extLst>
      <p:ext uri="{BB962C8B-B14F-4D97-AF65-F5344CB8AC3E}">
        <p14:creationId xmlns:p14="http://schemas.microsoft.com/office/powerpoint/2010/main" val="142592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buClr>
                <a:srgbClr val="595959"/>
              </a:buClr>
              <a:buSzPts val="4800"/>
            </a:pPr>
            <a:r>
              <a:rPr lang="he-IL" sz="1200" dirty="0"/>
              <a:t>רשות שלא תתנהל לפי תקן (תו תקן) תנהל משבר</a:t>
            </a:r>
          </a:p>
          <a:p>
            <a:pPr algn="ctr" rtl="1">
              <a:buClr>
                <a:srgbClr val="595959"/>
              </a:buClr>
              <a:buSzPts val="4800"/>
            </a:pPr>
            <a:r>
              <a:rPr lang="he-IL" sz="1200" dirty="0"/>
              <a:t>רשות שכן – תאפשר איכות חיים לתושביה</a:t>
            </a:r>
            <a:endParaRPr lang="en-US" sz="1200" b="1" i="1" dirty="0">
              <a:solidFill>
                <a:srgbClr val="002060"/>
              </a:solidFill>
              <a:effectLst>
                <a:outerShdw blurRad="38100" dist="38100" dir="2700000" algn="tl">
                  <a:srgbClr val="000000">
                    <a:alpha val="43137"/>
                  </a:srgbClr>
                </a:outerShdw>
              </a:effectLst>
              <a:latin typeface="Heebo" pitchFamily="2" charset="-79"/>
              <a:cs typeface="Heebo" pitchFamily="2" charset="-79"/>
            </a:endParaRPr>
          </a:p>
          <a:p>
            <a:endParaRPr lang="he-IL" dirty="0"/>
          </a:p>
          <a:p>
            <a:r>
              <a:rPr lang="he-IL" dirty="0"/>
              <a:t>אותה רשות. אותה אחריות. שתי תוצאות שונות</a:t>
            </a:r>
          </a:p>
          <a:p>
            <a:endParaRPr lang="he-IL" dirty="0"/>
          </a:p>
          <a:p>
            <a:pPr algn="ctr" rtl="1">
              <a:buClr>
                <a:srgbClr val="595959"/>
              </a:buClr>
              <a:buSzPts val="4800"/>
            </a:pPr>
            <a:endParaRPr lang="en-US" sz="1200" b="1" i="1" dirty="0">
              <a:solidFill>
                <a:srgbClr val="002060"/>
              </a:solidFill>
              <a:effectLst>
                <a:outerShdw blurRad="38100" dist="38100" dir="2700000" algn="tl">
                  <a:srgbClr val="000000">
                    <a:alpha val="43137"/>
                  </a:srgbClr>
                </a:outerShdw>
              </a:effectLst>
              <a:latin typeface="Heebo" pitchFamily="2" charset="-79"/>
              <a:cs typeface="Heebo" pitchFamily="2" charset="-79"/>
            </a:endParaRPr>
          </a:p>
          <a:p>
            <a:endParaRPr lang="en-IL" dirty="0"/>
          </a:p>
        </p:txBody>
      </p:sp>
      <p:sp>
        <p:nvSpPr>
          <p:cNvPr id="4" name="Slide Number Placeholder 3"/>
          <p:cNvSpPr>
            <a:spLocks noGrp="1"/>
          </p:cNvSpPr>
          <p:nvPr>
            <p:ph type="sldNum" sz="quarter" idx="5"/>
          </p:nvPr>
        </p:nvSpPr>
        <p:spPr/>
        <p:txBody>
          <a:bodyPr/>
          <a:lstStyle/>
          <a:p>
            <a:fld id="{0304E5C5-4E97-475B-A61C-DB7780101C3A}" type="slidenum">
              <a:rPr lang="en-IL" smtClean="0"/>
              <a:t>5</a:t>
            </a:fld>
            <a:endParaRPr lang="en-IL"/>
          </a:p>
        </p:txBody>
      </p:sp>
    </p:spTree>
    <p:extLst>
      <p:ext uri="{BB962C8B-B14F-4D97-AF65-F5344CB8AC3E}">
        <p14:creationId xmlns:p14="http://schemas.microsoft.com/office/powerpoint/2010/main" val="2775442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notes"/>
          <p:cNvSpPr txBox="1">
            <a:spLocks noGrp="1"/>
          </p:cNvSpPr>
          <p:nvPr>
            <p:ph type="body" idx="1"/>
          </p:nvPr>
        </p:nvSpPr>
        <p:spPr>
          <a:xfrm>
            <a:off x="680562" y="4785598"/>
            <a:ext cx="5444490" cy="3915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he-IL" dirty="0"/>
              <a:t>אחרי הכנס  - עליה של 50% נכנסו למעגל של החברות המתחזקות</a:t>
            </a:r>
          </a:p>
          <a:p>
            <a:pPr marL="0" lvl="0" indent="0" algn="l" rtl="0">
              <a:spcBef>
                <a:spcPts val="0"/>
              </a:spcBef>
              <a:spcAft>
                <a:spcPts val="0"/>
              </a:spcAft>
              <a:buNone/>
            </a:pPr>
            <a:r>
              <a:rPr lang="he-IL" dirty="0"/>
              <a:t>גופים נוספים שאינן רשות מקומית : בתי חולים, קיבוצים ומושבים, קק"ל, ויצו, נעמת, גני רמת הנדיב, משחקיות פרטיות, כפר המכביה ועוד</a:t>
            </a:r>
          </a:p>
          <a:p>
            <a:pPr marL="0" lvl="0" indent="0" algn="l" rtl="0">
              <a:spcBef>
                <a:spcPts val="0"/>
              </a:spcBef>
              <a:spcAft>
                <a:spcPts val="0"/>
              </a:spcAft>
              <a:buNone/>
            </a:pPr>
            <a:r>
              <a:rPr lang="he-IL" dirty="0"/>
              <a:t>עוד 28 חברות שהן בסטטוס מותנה – סיימו תהליך טרם חתמו על הסכם</a:t>
            </a:r>
            <a:endParaRPr dirty="0"/>
          </a:p>
        </p:txBody>
      </p:sp>
      <p:sp>
        <p:nvSpPr>
          <p:cNvPr id="250" name="Google Shape;250;p2: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a:extLst>
            <a:ext uri="{FF2B5EF4-FFF2-40B4-BE49-F238E27FC236}">
              <a16:creationId xmlns:a16="http://schemas.microsoft.com/office/drawing/2014/main" id="{77A315CE-EC83-7583-06CE-C0E61D52CE8F}"/>
            </a:ext>
          </a:extLst>
        </p:cNvPr>
        <p:cNvGrpSpPr/>
        <p:nvPr/>
      </p:nvGrpSpPr>
      <p:grpSpPr>
        <a:xfrm>
          <a:off x="0" y="0"/>
          <a:ext cx="0" cy="0"/>
          <a:chOff x="0" y="0"/>
          <a:chExt cx="0" cy="0"/>
        </a:xfrm>
      </p:grpSpPr>
      <p:sp>
        <p:nvSpPr>
          <p:cNvPr id="359" name="Google Shape;359;p4:notes">
            <a:extLst>
              <a:ext uri="{FF2B5EF4-FFF2-40B4-BE49-F238E27FC236}">
                <a16:creationId xmlns:a16="http://schemas.microsoft.com/office/drawing/2014/main" id="{16F761EC-7538-68B7-83B5-95958C788353}"/>
              </a:ext>
            </a:extLst>
          </p:cNvPr>
          <p:cNvSpPr txBox="1">
            <a:spLocks noGrp="1"/>
          </p:cNvSpPr>
          <p:nvPr>
            <p:ph type="body" idx="1"/>
          </p:nvPr>
        </p:nvSpPr>
        <p:spPr>
          <a:xfrm>
            <a:off x="680562" y="4785598"/>
            <a:ext cx="5444490" cy="3915489"/>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200" dirty="0">
                <a:solidFill>
                  <a:srgbClr val="00B0F0"/>
                </a:solidFill>
                <a:effectLst/>
                <a:latin typeface="Calibri" panose="020F0502020204030204" pitchFamily="34" charset="0"/>
                <a:ea typeface="Calibri" panose="020F0502020204030204" pitchFamily="34" charset="0"/>
                <a:cs typeface="Arial" panose="020B0604020202020204" pitchFamily="34" charset="0"/>
              </a:rPr>
              <a:t>רשויות בעלות היתרי תו תקן לתחזוקה, בחלקן בעלות היתר על </a:t>
            </a:r>
            <a:r>
              <a:rPr lang="he-IL" sz="12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גנים ציבוריים</a:t>
            </a:r>
            <a:r>
              <a:rPr lang="he-IL" sz="1200" dirty="0">
                <a:solidFill>
                  <a:srgbClr val="00B0F0"/>
                </a:solidFill>
                <a:effectLst/>
                <a:latin typeface="Calibri" panose="020F0502020204030204" pitchFamily="34" charset="0"/>
                <a:ea typeface="Calibri" panose="020F0502020204030204" pitchFamily="34" charset="0"/>
                <a:cs typeface="Arial" panose="020B0604020202020204" pitchFamily="34" charset="0"/>
              </a:rPr>
              <a:t> בלבד, חלקן בעלות היתר על </a:t>
            </a:r>
            <a:r>
              <a:rPr lang="he-IL" sz="12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גני משחקים במוסדות חינוך</a:t>
            </a:r>
            <a:r>
              <a:rPr lang="he-IL" sz="1200" dirty="0">
                <a:solidFill>
                  <a:srgbClr val="00B0F0"/>
                </a:solidFill>
                <a:effectLst/>
                <a:latin typeface="Calibri" panose="020F0502020204030204" pitchFamily="34" charset="0"/>
                <a:ea typeface="Calibri" panose="020F0502020204030204" pitchFamily="34" charset="0"/>
                <a:cs typeface="Arial" panose="020B0604020202020204" pitchFamily="34" charset="0"/>
              </a:rPr>
              <a:t> בלבד וחלקן גם וגם</a:t>
            </a:r>
          </a:p>
          <a:p>
            <a:pPr marL="0" lvl="0" indent="0" algn="l" rtl="0">
              <a:spcBef>
                <a:spcPts val="0"/>
              </a:spcBef>
              <a:spcAft>
                <a:spcPts val="0"/>
              </a:spcAft>
              <a:buNone/>
            </a:pPr>
            <a:r>
              <a:rPr lang="he-IL" dirty="0"/>
              <a:t> 46% גידול משנה 2024 לשנת 2025. בשנת 2025 לשנת 2026 כמעט ואין גידול </a:t>
            </a:r>
          </a:p>
          <a:p>
            <a:pPr marL="0" lvl="0" indent="0" algn="l" rtl="0">
              <a:spcBef>
                <a:spcPts val="0"/>
              </a:spcBef>
              <a:spcAft>
                <a:spcPts val="0"/>
              </a:spcAft>
              <a:buNone/>
            </a:pPr>
            <a:r>
              <a:rPr lang="he-IL" dirty="0"/>
              <a:t>19 מותנות עדיין לא חתמו על ההסכם אם יחתמו כל אלה שסיימו את התהליך נעמוד עד 45% רשויות בעלות היתר תו תקן</a:t>
            </a:r>
            <a:endParaRPr dirty="0"/>
          </a:p>
        </p:txBody>
      </p:sp>
      <p:sp>
        <p:nvSpPr>
          <p:cNvPr id="360" name="Google Shape;360;p4:notes">
            <a:extLst>
              <a:ext uri="{FF2B5EF4-FFF2-40B4-BE49-F238E27FC236}">
                <a16:creationId xmlns:a16="http://schemas.microsoft.com/office/drawing/2014/main" id="{D494D56D-2EA1-45CB-6131-58F3084D74F4}"/>
              </a:ext>
            </a:extLst>
          </p:cNvPr>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900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223B5-ACD3-98B2-8FC2-DB31B3142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5F227-FE0F-B7F6-B94A-00D867D07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779E9-1602-3D16-18B9-FFAC9E4B2352}"/>
              </a:ext>
            </a:extLst>
          </p:cNvPr>
          <p:cNvSpPr>
            <a:spLocks noGrp="1"/>
          </p:cNvSpPr>
          <p:nvPr>
            <p:ph type="body" idx="1"/>
          </p:nvPr>
        </p:nvSpPr>
        <p:spPr/>
        <p:txBody>
          <a:bodyPr/>
          <a:lstStyle/>
          <a:p>
            <a:pPr marL="0" algn="r" defTabSz="914400" rtl="1" eaLnBrk="1" latinLnBrk="0" hangingPunct="1"/>
            <a:r>
              <a:rPr lang="he-IL" sz="1800" b="0" i="0" u="none" strike="noStrike" dirty="0">
                <a:solidFill>
                  <a:srgbClr val="000000"/>
                </a:solidFill>
                <a:effectLst/>
                <a:latin typeface="Aptos Narrow" panose="020B0004020202020204" pitchFamily="34" charset="0"/>
              </a:rPr>
              <a:t> </a:t>
            </a:r>
            <a:r>
              <a:rPr lang="he-IL" dirty="0"/>
              <a:t> </a:t>
            </a:r>
            <a:r>
              <a:rPr lang="he-IL" sz="1800" b="0" i="0" u="none" strike="noStrike" dirty="0">
                <a:solidFill>
                  <a:srgbClr val="000000"/>
                </a:solidFill>
                <a:effectLst/>
                <a:latin typeface="Aptos Narrow" panose="020B0004020202020204" pitchFamily="34" charset="0"/>
              </a:rPr>
              <a:t>2024</a:t>
            </a:r>
            <a:r>
              <a:rPr lang="he-IL" dirty="0"/>
              <a:t> </a:t>
            </a:r>
            <a:r>
              <a:rPr lang="he-IL" sz="1800" b="0" i="0" u="none" strike="noStrike" dirty="0">
                <a:solidFill>
                  <a:srgbClr val="000000"/>
                </a:solidFill>
                <a:effectLst/>
                <a:latin typeface="Aptos Narrow" panose="020B0004020202020204" pitchFamily="34" charset="0"/>
              </a:rPr>
              <a:t>2026</a:t>
            </a:r>
            <a:r>
              <a:rPr lang="he-IL" dirty="0"/>
              <a:t> </a:t>
            </a:r>
          </a:p>
          <a:p>
            <a:pPr marL="0" algn="r" defTabSz="914400" rtl="1" eaLnBrk="1" latinLnBrk="0" hangingPunct="1"/>
            <a:r>
              <a:rPr lang="he-IL" sz="1800" b="0" i="0" u="none" strike="noStrike" dirty="0">
                <a:solidFill>
                  <a:srgbClr val="000000"/>
                </a:solidFill>
                <a:effectLst/>
                <a:latin typeface="Aptos Narrow" panose="020B0004020202020204" pitchFamily="34" charset="0"/>
              </a:rPr>
              <a:t>עיריות</a:t>
            </a:r>
            <a:r>
              <a:rPr lang="he-IL" dirty="0"/>
              <a:t> </a:t>
            </a:r>
            <a:r>
              <a:rPr lang="he-IL" sz="1800" b="0" i="0" u="none" strike="noStrike" dirty="0">
                <a:solidFill>
                  <a:srgbClr val="000000"/>
                </a:solidFill>
                <a:effectLst/>
                <a:latin typeface="Aptos Narrow" panose="020B0004020202020204" pitchFamily="34" charset="0"/>
              </a:rPr>
              <a:t>56%</a:t>
            </a:r>
            <a:r>
              <a:rPr lang="he-IL" dirty="0"/>
              <a:t> </a:t>
            </a:r>
          </a:p>
          <a:p>
            <a:pPr marL="0" algn="r" defTabSz="914400" rtl="1" eaLnBrk="1" latinLnBrk="0" hangingPunct="1"/>
            <a:r>
              <a:rPr lang="he-IL" sz="1800" b="0" i="0" u="none" strike="noStrike" dirty="0">
                <a:solidFill>
                  <a:srgbClr val="000000"/>
                </a:solidFill>
                <a:effectLst/>
                <a:latin typeface="Aptos Narrow" panose="020B0004020202020204" pitchFamily="34" charset="0"/>
              </a:rPr>
              <a:t>מועצות </a:t>
            </a:r>
            <a:r>
              <a:rPr lang="he-IL" sz="1800" b="0" i="0" u="none" strike="noStrike" dirty="0" err="1">
                <a:solidFill>
                  <a:srgbClr val="000000"/>
                </a:solidFill>
                <a:effectLst/>
                <a:latin typeface="Aptos Narrow" panose="020B0004020202020204" pitchFamily="34" charset="0"/>
              </a:rPr>
              <a:t>איזוריות</a:t>
            </a:r>
            <a:r>
              <a:rPr lang="he-IL" dirty="0"/>
              <a:t> </a:t>
            </a:r>
            <a:r>
              <a:rPr lang="he-IL" sz="1800" b="0" i="0" u="none" strike="noStrike" dirty="0">
                <a:solidFill>
                  <a:srgbClr val="000000"/>
                </a:solidFill>
                <a:effectLst/>
                <a:latin typeface="Aptos Narrow" panose="020B0004020202020204" pitchFamily="34" charset="0"/>
              </a:rPr>
              <a:t>44%</a:t>
            </a:r>
            <a:r>
              <a:rPr lang="he-IL" dirty="0"/>
              <a:t> </a:t>
            </a:r>
          </a:p>
          <a:p>
            <a:pPr marL="0" algn="r" defTabSz="914400" rtl="1" eaLnBrk="1" latinLnBrk="0" hangingPunct="1"/>
            <a:r>
              <a:rPr lang="he-IL" sz="1800" b="0" i="0" u="none" strike="noStrike" dirty="0">
                <a:solidFill>
                  <a:srgbClr val="000000"/>
                </a:solidFill>
                <a:effectLst/>
                <a:latin typeface="Aptos Narrow" panose="020B0004020202020204" pitchFamily="34" charset="0"/>
              </a:rPr>
              <a:t>מועצות מקומיות</a:t>
            </a:r>
            <a:r>
              <a:rPr lang="he-IL" dirty="0"/>
              <a:t> </a:t>
            </a:r>
            <a:r>
              <a:rPr lang="he-IL" sz="1800" b="0" i="0" u="none" strike="noStrike" dirty="0">
                <a:solidFill>
                  <a:srgbClr val="000000"/>
                </a:solidFill>
                <a:effectLst/>
                <a:latin typeface="Aptos Narrow" panose="020B0004020202020204" pitchFamily="34" charset="0"/>
              </a:rPr>
              <a:t>15%</a:t>
            </a:r>
            <a:endParaRPr lang="he-IL" dirty="0"/>
          </a:p>
          <a:p>
            <a:pPr marL="0" algn="r" defTabSz="914400" rtl="1" eaLnBrk="1" latinLnBrk="0" hangingPunct="1"/>
            <a:r>
              <a:rPr lang="he-IL" dirty="0"/>
              <a:t>עליה ב – 53% בעיריות</a:t>
            </a:r>
          </a:p>
          <a:p>
            <a:pPr marL="0" algn="r" defTabSz="914400" rtl="1" eaLnBrk="1" latinLnBrk="0" hangingPunct="1"/>
            <a:r>
              <a:rPr lang="he-IL" dirty="0"/>
              <a:t>ב – 100% במועצות אזוריות</a:t>
            </a:r>
          </a:p>
          <a:p>
            <a:pPr marL="0" algn="r" defTabSz="914400" rtl="1" eaLnBrk="1" latinLnBrk="0" hangingPunct="1"/>
            <a:r>
              <a:rPr lang="he-IL" dirty="0"/>
              <a:t>ב – 80% במועצות מקומיות</a:t>
            </a:r>
            <a:endParaRPr lang="en-US" dirty="0"/>
          </a:p>
        </p:txBody>
      </p:sp>
      <p:sp>
        <p:nvSpPr>
          <p:cNvPr id="4" name="Slide Number Placeholder 3">
            <a:extLst>
              <a:ext uri="{FF2B5EF4-FFF2-40B4-BE49-F238E27FC236}">
                <a16:creationId xmlns:a16="http://schemas.microsoft.com/office/drawing/2014/main" id="{2C1DE7F1-C94C-84C0-342E-D3BA1540F5B9}"/>
              </a:ext>
            </a:extLst>
          </p:cNvPr>
          <p:cNvSpPr>
            <a:spLocks noGrp="1"/>
          </p:cNvSpPr>
          <p:nvPr>
            <p:ph type="sldNum" sz="quarter" idx="10"/>
          </p:nvPr>
        </p:nvSpPr>
        <p:spPr/>
        <p:txBody>
          <a:bodyPr/>
          <a:lstStyle/>
          <a:p>
            <a:fld id="{7AD59C4C-540D-FF46-B00D-07618071F682}" type="slidenum">
              <a:rPr lang="en-US" smtClean="0"/>
              <a:t>8</a:t>
            </a:fld>
            <a:endParaRPr lang="en-US"/>
          </a:p>
        </p:txBody>
      </p:sp>
    </p:spTree>
    <p:extLst>
      <p:ext uri="{BB962C8B-B14F-4D97-AF65-F5344CB8AC3E}">
        <p14:creationId xmlns:p14="http://schemas.microsoft.com/office/powerpoint/2010/main" val="317798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DC3DF-9E91-41FF-294E-4591E8049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D3A0C-0EE6-8048-C370-36CCF7990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09C2D-DFCB-FD19-A6CC-653D554315B5}"/>
              </a:ext>
            </a:extLst>
          </p:cNvPr>
          <p:cNvSpPr>
            <a:spLocks noGrp="1"/>
          </p:cNvSpPr>
          <p:nvPr>
            <p:ph type="body" idx="1"/>
          </p:nvPr>
        </p:nvSpPr>
        <p:spPr/>
        <p:txBody>
          <a:bodyPr/>
          <a:lstStyle/>
          <a:p>
            <a:r>
              <a:rPr lang="he-IL" dirty="0"/>
              <a:t>האם זכורה לכם התמונה לפני שנה וחצי 20% בלבד מהרשויות היו עם היתר תו תקן על שמן אם נחשיב את אלה שעדיין לא חתמו אנחנו נמצאים במצב של 41%</a:t>
            </a:r>
            <a:endParaRPr lang="en-IL" dirty="0"/>
          </a:p>
        </p:txBody>
      </p:sp>
      <p:sp>
        <p:nvSpPr>
          <p:cNvPr id="4" name="Slide Number Placeholder 3">
            <a:extLst>
              <a:ext uri="{FF2B5EF4-FFF2-40B4-BE49-F238E27FC236}">
                <a16:creationId xmlns:a16="http://schemas.microsoft.com/office/drawing/2014/main" id="{7D4015B9-4521-D0D6-A5B3-6BF092422214}"/>
              </a:ext>
            </a:extLst>
          </p:cNvPr>
          <p:cNvSpPr>
            <a:spLocks noGrp="1"/>
          </p:cNvSpPr>
          <p:nvPr>
            <p:ph type="sldNum" sz="quarter" idx="5"/>
          </p:nvPr>
        </p:nvSpPr>
        <p:spPr/>
        <p:txBody>
          <a:bodyPr/>
          <a:lstStyle/>
          <a:p>
            <a:fld id="{0304E5C5-4E97-475B-A61C-DB7780101C3A}" type="slidenum">
              <a:rPr lang="en-IL" smtClean="0"/>
              <a:t>9</a:t>
            </a:fld>
            <a:endParaRPr lang="en-IL"/>
          </a:p>
        </p:txBody>
      </p:sp>
    </p:spTree>
    <p:extLst>
      <p:ext uri="{BB962C8B-B14F-4D97-AF65-F5344CB8AC3E}">
        <p14:creationId xmlns:p14="http://schemas.microsoft.com/office/powerpoint/2010/main" val="419702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93CE8-F3D7-B8D1-5BAB-05B3FD0E89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689BADE0-FAD5-7AD2-D2A1-112CF0689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A4633ABF-2B8B-8307-03E2-3B74CCA11341}"/>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5" name="Footer Placeholder 4">
            <a:extLst>
              <a:ext uri="{FF2B5EF4-FFF2-40B4-BE49-F238E27FC236}">
                <a16:creationId xmlns:a16="http://schemas.microsoft.com/office/drawing/2014/main" id="{0C635783-8829-0755-2373-73F91D8CCD97}"/>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DBD3C81-849D-5BC1-5A46-AF07E2744097}"/>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305141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FD34-1BA0-BACC-9C00-0D0D3A00CC04}"/>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F81A4742-0683-B97F-D428-A34638B5F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9018A323-DAE9-6768-3012-2D4A82181E27}"/>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5" name="Footer Placeholder 4">
            <a:extLst>
              <a:ext uri="{FF2B5EF4-FFF2-40B4-BE49-F238E27FC236}">
                <a16:creationId xmlns:a16="http://schemas.microsoft.com/office/drawing/2014/main" id="{A1B2767A-5634-BA9D-F1C9-1EB7AD1F982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8A02407A-F01A-E0D9-5BF2-7BCCC317203D}"/>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310752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0EE050-FEC1-50F6-E5A6-453470890A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4B119E68-3BA2-FE72-BFA0-813767DD88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3923228B-1419-0CAB-F4F1-9D965E8453C4}"/>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5" name="Footer Placeholder 4">
            <a:extLst>
              <a:ext uri="{FF2B5EF4-FFF2-40B4-BE49-F238E27FC236}">
                <a16:creationId xmlns:a16="http://schemas.microsoft.com/office/drawing/2014/main" id="{00B1A39F-E6BC-1C08-93DF-FC7C9D91A172}"/>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54FAAB68-F085-72F9-1637-B6559054307A}"/>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37424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19551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115234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551269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861652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267988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398907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423497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25844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CE1B-9FF6-020D-AC7E-901F45ED0B92}"/>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32DE5C44-98F4-8F55-0E65-0B7BD44A69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1063DA5E-4AE0-912C-3B31-5B6B5762D161}"/>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5" name="Footer Placeholder 4">
            <a:extLst>
              <a:ext uri="{FF2B5EF4-FFF2-40B4-BE49-F238E27FC236}">
                <a16:creationId xmlns:a16="http://schemas.microsoft.com/office/drawing/2014/main" id="{6F60509A-A75D-DB35-15C6-D1BF367B5389}"/>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B679A38-63B6-29C8-CD7C-909FDFDDC931}"/>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461885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90"/>
        <p:cNvGrpSpPr/>
        <p:nvPr/>
      </p:nvGrpSpPr>
      <p:grpSpPr>
        <a:xfrm>
          <a:off x="0" y="0"/>
          <a:ext cx="0" cy="0"/>
          <a:chOff x="0" y="0"/>
          <a:chExt cx="0" cy="0"/>
        </a:xfrm>
      </p:grpSpPr>
      <p:sp>
        <p:nvSpPr>
          <p:cNvPr id="91" name="Google Shape;91;p20"/>
          <p:cNvSpPr/>
          <p:nvPr/>
        </p:nvSpPr>
        <p:spPr>
          <a:xfrm>
            <a:off x="0" y="0"/>
            <a:ext cx="12192000" cy="6858000"/>
          </a:xfrm>
          <a:prstGeom prst="rect">
            <a:avLst/>
          </a:prstGeom>
          <a:gradFill>
            <a:gsLst>
              <a:gs pos="0">
                <a:srgbClr val="F2F2F2"/>
              </a:gs>
              <a:gs pos="100000">
                <a:srgbClr val="D8D8D8"/>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41019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87962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54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CD56A-EF79-36C4-6991-5006369988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EB2F26E7-4046-E93B-AD7E-C7C72A9740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4E05-6469-C1A9-6D04-29F66143EBB8}"/>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5" name="Footer Placeholder 4">
            <a:extLst>
              <a:ext uri="{FF2B5EF4-FFF2-40B4-BE49-F238E27FC236}">
                <a16:creationId xmlns:a16="http://schemas.microsoft.com/office/drawing/2014/main" id="{9F6EC45C-A1E2-5469-DE6A-9268884D9F0A}"/>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8BFFCC2-A0D7-9A33-867E-BD215FE2709C}"/>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269679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507C-9BC0-6498-52D3-771336824834}"/>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020E7AD7-DFD8-402C-C90C-A96BE307B6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5ED3D09E-F21F-6D9B-2471-834C74CA73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86610BFE-BDA2-1E31-CE3A-886868FA0289}"/>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6" name="Footer Placeholder 5">
            <a:extLst>
              <a:ext uri="{FF2B5EF4-FFF2-40B4-BE49-F238E27FC236}">
                <a16:creationId xmlns:a16="http://schemas.microsoft.com/office/drawing/2014/main" id="{32F02201-E063-1EFA-EBDC-ED0F6C2D2ADF}"/>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57DC557C-04B5-00A0-4266-CC9763D6611C}"/>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2974560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66B0-4AB2-7AE9-089A-C7536C67A9FB}"/>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23AA6416-A54A-BAE8-3305-08691453E7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5C73E8-053F-1D90-96BA-37D7A290EB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48B8443F-7EFF-DBBE-6038-9AE69F0830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2A3F0A-BC2F-D6D3-3AC3-B6AB6A35E8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755BF62D-6695-8C12-87FC-F4C1449F458D}"/>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8" name="Footer Placeholder 7">
            <a:extLst>
              <a:ext uri="{FF2B5EF4-FFF2-40B4-BE49-F238E27FC236}">
                <a16:creationId xmlns:a16="http://schemas.microsoft.com/office/drawing/2014/main" id="{D6236227-D4BC-05E9-A030-E858D16722A3}"/>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B94F8B00-1547-9B8B-FF71-04D9DF9DD8D2}"/>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2721906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6800-7E8F-299E-3508-EECD8BC0EDA3}"/>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B584B06F-B862-8843-60FB-62B521150414}"/>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4" name="Footer Placeholder 3">
            <a:extLst>
              <a:ext uri="{FF2B5EF4-FFF2-40B4-BE49-F238E27FC236}">
                <a16:creationId xmlns:a16="http://schemas.microsoft.com/office/drawing/2014/main" id="{774784D5-D3D9-0380-F9FA-1093DED7264C}"/>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EAB81C8E-4B26-457D-7741-D2B837715AC9}"/>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156384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6CF27-96FC-6323-494B-EEF52A61325C}"/>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3" name="Footer Placeholder 2">
            <a:extLst>
              <a:ext uri="{FF2B5EF4-FFF2-40B4-BE49-F238E27FC236}">
                <a16:creationId xmlns:a16="http://schemas.microsoft.com/office/drawing/2014/main" id="{6077DB58-6CE2-3A39-F17B-AC3B5E33165D}"/>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B347A34D-022E-DBA8-BB9A-7B095A8ACDE9}"/>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319604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0EFCD-E3FB-6D89-F505-383EE4EB8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36FDA94A-DA5D-872E-267C-F5ECFD34A5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B2FC0C5D-E6E5-6C8D-BF94-A9A43CF99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716C24-6D81-FFD0-9183-A0CE04451D6C}"/>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6" name="Footer Placeholder 5">
            <a:extLst>
              <a:ext uri="{FF2B5EF4-FFF2-40B4-BE49-F238E27FC236}">
                <a16:creationId xmlns:a16="http://schemas.microsoft.com/office/drawing/2014/main" id="{B243A646-161D-2AA9-6D5D-DE473CC3CBB3}"/>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D9C8D37A-E1B2-0D2B-3AE5-D93CEE90D2CA}"/>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167228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313F-4D88-D702-7EE9-F672DB015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FB9327BF-3712-B7A1-2D26-9268F7ADB1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5B7E5B42-955A-D79E-8B7D-2A9419FC2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40A74-842C-CCE9-49E9-B89DD18AAAA8}"/>
              </a:ext>
            </a:extLst>
          </p:cNvPr>
          <p:cNvSpPr>
            <a:spLocks noGrp="1"/>
          </p:cNvSpPr>
          <p:nvPr>
            <p:ph type="dt" sz="half" idx="10"/>
          </p:nvPr>
        </p:nvSpPr>
        <p:spPr/>
        <p:txBody>
          <a:bodyPr/>
          <a:lstStyle/>
          <a:p>
            <a:fld id="{657E98B5-35FC-4F23-A9E2-5A73F18222B5}" type="datetimeFigureOut">
              <a:rPr lang="en-IL" smtClean="0"/>
              <a:t>11/05/2026</a:t>
            </a:fld>
            <a:endParaRPr lang="en-IL"/>
          </a:p>
        </p:txBody>
      </p:sp>
      <p:sp>
        <p:nvSpPr>
          <p:cNvPr id="6" name="Footer Placeholder 5">
            <a:extLst>
              <a:ext uri="{FF2B5EF4-FFF2-40B4-BE49-F238E27FC236}">
                <a16:creationId xmlns:a16="http://schemas.microsoft.com/office/drawing/2014/main" id="{CAA10E88-98A5-DA3B-0D27-446B76633950}"/>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1E93642-A4DE-E943-614D-5935562AFC50}"/>
              </a:ext>
            </a:extLst>
          </p:cNvPr>
          <p:cNvSpPr>
            <a:spLocks noGrp="1"/>
          </p:cNvSpPr>
          <p:nvPr>
            <p:ph type="sldNum" sz="quarter" idx="12"/>
          </p:nvPr>
        </p:nvSpPr>
        <p:spPr/>
        <p:txBody>
          <a:bodyPr/>
          <a:lstStyle/>
          <a:p>
            <a:fld id="{DA401E88-3B22-4BB8-A2F5-39C19F8CB67D}" type="slidenum">
              <a:rPr lang="en-IL" smtClean="0"/>
              <a:t>‹#›</a:t>
            </a:fld>
            <a:endParaRPr lang="en-IL"/>
          </a:p>
        </p:txBody>
      </p:sp>
    </p:spTree>
    <p:extLst>
      <p:ext uri="{BB962C8B-B14F-4D97-AF65-F5344CB8AC3E}">
        <p14:creationId xmlns:p14="http://schemas.microsoft.com/office/powerpoint/2010/main" val="293516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325F2-1FD2-907B-2E92-BA7BAE1C66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BAB053F-7AF9-8484-66FE-178E0338B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10EACBC1-B9D5-E6AE-358D-F5950DA3D3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7E98B5-35FC-4F23-A9E2-5A73F18222B5}" type="datetimeFigureOut">
              <a:rPr lang="en-IL" smtClean="0"/>
              <a:t>11/05/2026</a:t>
            </a:fld>
            <a:endParaRPr lang="en-IL"/>
          </a:p>
        </p:txBody>
      </p:sp>
      <p:sp>
        <p:nvSpPr>
          <p:cNvPr id="5" name="Footer Placeholder 4">
            <a:extLst>
              <a:ext uri="{FF2B5EF4-FFF2-40B4-BE49-F238E27FC236}">
                <a16:creationId xmlns:a16="http://schemas.microsoft.com/office/drawing/2014/main" id="{E0C6C009-18DC-6C10-F31F-BF21C896A9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L"/>
          </a:p>
        </p:txBody>
      </p:sp>
      <p:sp>
        <p:nvSpPr>
          <p:cNvPr id="6" name="Slide Number Placeholder 5">
            <a:extLst>
              <a:ext uri="{FF2B5EF4-FFF2-40B4-BE49-F238E27FC236}">
                <a16:creationId xmlns:a16="http://schemas.microsoft.com/office/drawing/2014/main" id="{EA6A4F7A-40B2-221B-CA79-8999ADFE12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401E88-3B22-4BB8-A2F5-39C19F8CB67D}" type="slidenum">
              <a:rPr lang="en-IL" smtClean="0"/>
              <a:t>‹#›</a:t>
            </a:fld>
            <a:endParaRPr lang="en-IL"/>
          </a:p>
        </p:txBody>
      </p:sp>
    </p:spTree>
    <p:extLst>
      <p:ext uri="{BB962C8B-B14F-4D97-AF65-F5344CB8AC3E}">
        <p14:creationId xmlns:p14="http://schemas.microsoft.com/office/powerpoint/2010/main" val="1780794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922165460"/>
      </p:ext>
    </p:extLst>
  </p:cSld>
  <p:clrMap bg1="lt1" tx1="dk1" bg2="dk2" tx2="lt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4.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4.jpg"/><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jpg"/><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2.jpg"/><Relationship Id="rId5" Type="http://schemas.openxmlformats.org/officeDocument/2006/relationships/image" Target="../media/image25.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27.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jp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9.svg"/><Relationship Id="rId10" Type="http://schemas.microsoft.com/office/2007/relationships/diagramDrawing" Target="../diagrams/drawing1.xml"/><Relationship Id="rId4" Type="http://schemas.openxmlformats.org/officeDocument/2006/relationships/image" Target="../media/image8.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62B-441C-64C3-0F7A-F48890E55CDF}"/>
              </a:ext>
            </a:extLst>
          </p:cNvPr>
          <p:cNvSpPr>
            <a:spLocks noGrp="1" noRot="1" noMove="1" noResize="1" noEditPoints="1" noAdjustHandles="1" noChangeArrowheads="1" noChangeShapeType="1"/>
          </p:cNvSpPr>
          <p:nvPr>
            <p:ph type="ctrTitle"/>
          </p:nvPr>
        </p:nvSpPr>
        <p:spPr/>
        <p:txBody>
          <a:bodyPr/>
          <a:lstStyle/>
          <a:p>
            <a:endParaRPr lang="en-IL"/>
          </a:p>
        </p:txBody>
      </p:sp>
      <p:pic>
        <p:nvPicPr>
          <p:cNvPr id="5" name="Picture 4">
            <a:extLst>
              <a:ext uri="{FF2B5EF4-FFF2-40B4-BE49-F238E27FC236}">
                <a16:creationId xmlns:a16="http://schemas.microsoft.com/office/drawing/2014/main" id="{730EB961-FBB3-0FB8-D120-26B7E9CB0BA4}"/>
              </a:ext>
            </a:extLst>
          </p:cNvPr>
          <p:cNvPicPr>
            <a:picLocks noGrp="1" noRot="1" noChangeAspect="1" noMove="1" noResize="1" noEditPoints="1" noAdjustHandles="1" noChangeArrowheads="1" noChangeShapeType="1" noCrop="1"/>
          </p:cNvPicPr>
          <p:nvPr/>
        </p:nvPicPr>
        <p:blipFill>
          <a:blip r:embed="rId3"/>
          <a:stretch>
            <a:fillRect/>
          </a:stretch>
        </p:blipFill>
        <p:spPr>
          <a:xfrm>
            <a:off x="704097" y="166232"/>
            <a:ext cx="10783805" cy="6525536"/>
          </a:xfrm>
          <a:prstGeom prst="rect">
            <a:avLst/>
          </a:prstGeom>
        </p:spPr>
      </p:pic>
      <p:sp>
        <p:nvSpPr>
          <p:cNvPr id="6" name="Rectangle 5">
            <a:extLst>
              <a:ext uri="{FF2B5EF4-FFF2-40B4-BE49-F238E27FC236}">
                <a16:creationId xmlns:a16="http://schemas.microsoft.com/office/drawing/2014/main" id="{DA2EBE3C-544D-842C-6315-49B84FC0584B}"/>
              </a:ext>
            </a:extLst>
          </p:cNvPr>
          <p:cNvSpPr>
            <a:spLocks noGrp="1" noRot="1" noMove="1" noResize="1" noEditPoints="1" noAdjustHandles="1" noChangeArrowheads="1" noChangeShapeType="1"/>
          </p:cNvSpPr>
          <p:nvPr/>
        </p:nvSpPr>
        <p:spPr>
          <a:xfrm>
            <a:off x="812664" y="327991"/>
            <a:ext cx="3226085" cy="13261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Subtitle 2">
            <a:extLst>
              <a:ext uri="{FF2B5EF4-FFF2-40B4-BE49-F238E27FC236}">
                <a16:creationId xmlns:a16="http://schemas.microsoft.com/office/drawing/2014/main" id="{6DCA3A13-E4A0-3B44-D64E-83E20356041B}"/>
              </a:ext>
            </a:extLst>
          </p:cNvPr>
          <p:cNvSpPr txBox="1">
            <a:spLocks noGrp="1" noRot="1" noMove="1" noResize="1" noEditPoints="1" noAdjustHandles="1" noChangeArrowheads="1" noChangeShapeType="1"/>
          </p:cNvSpPr>
          <p:nvPr/>
        </p:nvSpPr>
        <p:spPr>
          <a:xfrm>
            <a:off x="720234" y="6489685"/>
            <a:ext cx="4787775" cy="7276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lnSpc>
                <a:spcPct val="60000"/>
              </a:lnSpc>
            </a:pPr>
            <a:r>
              <a:rPr lang="he-IL" sz="2000" b="1" dirty="0">
                <a:solidFill>
                  <a:srgbClr val="C00000"/>
                </a:solidFill>
                <a:effectLst/>
                <a:latin typeface="Calibri" panose="020F0502020204030204" pitchFamily="34" charset="0"/>
                <a:cs typeface="Calibri" panose="020F0502020204030204" pitchFamily="34" charset="0"/>
              </a:rPr>
              <a:t>ענת רגב - ראש מנהלת תפעול תו תקן</a:t>
            </a:r>
            <a:endParaRPr lang="en-IL" sz="2000" b="1" dirty="0">
              <a:solidFill>
                <a:srgbClr val="C0000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5CF2EBC-6622-0C96-8EB7-5424A1EBCBD2}"/>
              </a:ext>
            </a:extLst>
          </p:cNvPr>
          <p:cNvPicPr>
            <a:picLocks noGrp="1" noRot="1" noChangeAspect="1" noMove="1" noResize="1" noEditPoints="1" noAdjustHandles="1" noChangeArrowheads="1" noChangeShapeType="1" noCrop="1"/>
          </p:cNvPicPr>
          <p:nvPr/>
        </p:nvPicPr>
        <p:blipFill>
          <a:blip r:embed="rId4"/>
          <a:stretch>
            <a:fillRect/>
          </a:stretch>
        </p:blipFill>
        <p:spPr>
          <a:xfrm>
            <a:off x="812664" y="327991"/>
            <a:ext cx="1829055" cy="1752845"/>
          </a:xfrm>
          <a:prstGeom prst="rect">
            <a:avLst/>
          </a:prstGeom>
        </p:spPr>
      </p:pic>
      <p:sp>
        <p:nvSpPr>
          <p:cNvPr id="13" name="Rectangle 12">
            <a:extLst>
              <a:ext uri="{FF2B5EF4-FFF2-40B4-BE49-F238E27FC236}">
                <a16:creationId xmlns:a16="http://schemas.microsoft.com/office/drawing/2014/main" id="{B8A01AB9-8D93-B19A-9451-B083C1E736D0}"/>
              </a:ext>
            </a:extLst>
          </p:cNvPr>
          <p:cNvSpPr>
            <a:spLocks noGrp="1" noRot="1" noMove="1" noResize="1" noEditPoints="1" noAdjustHandles="1" noChangeArrowheads="1" noChangeShapeType="1"/>
          </p:cNvSpPr>
          <p:nvPr/>
        </p:nvSpPr>
        <p:spPr>
          <a:xfrm>
            <a:off x="3894967" y="458179"/>
            <a:ext cx="3226085" cy="18576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Rectangle 13">
            <a:extLst>
              <a:ext uri="{FF2B5EF4-FFF2-40B4-BE49-F238E27FC236}">
                <a16:creationId xmlns:a16="http://schemas.microsoft.com/office/drawing/2014/main" id="{E7296E68-651C-0E74-8A4C-1E0A38D60C98}"/>
              </a:ext>
            </a:extLst>
          </p:cNvPr>
          <p:cNvSpPr>
            <a:spLocks noGrp="1" noRot="1" noMove="1" noResize="1" noEditPoints="1" noAdjustHandles="1" noChangeArrowheads="1" noChangeShapeType="1"/>
          </p:cNvSpPr>
          <p:nvPr/>
        </p:nvSpPr>
        <p:spPr>
          <a:xfrm>
            <a:off x="1524000" y="2211024"/>
            <a:ext cx="9144000" cy="8172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 name="Subtitle 2">
            <a:extLst>
              <a:ext uri="{FF2B5EF4-FFF2-40B4-BE49-F238E27FC236}">
                <a16:creationId xmlns:a16="http://schemas.microsoft.com/office/drawing/2014/main" id="{98C9CD65-7CD3-5BD5-17F2-8B94C27143C7}"/>
              </a:ext>
            </a:extLst>
          </p:cNvPr>
          <p:cNvSpPr>
            <a:spLocks noGrp="1" noRot="1" noMove="1" noResize="1" noEditPoints="1" noAdjustHandles="1" noChangeArrowheads="1" noChangeShapeType="1"/>
          </p:cNvSpPr>
          <p:nvPr>
            <p:ph type="subTitle" idx="1"/>
          </p:nvPr>
        </p:nvSpPr>
        <p:spPr>
          <a:xfrm>
            <a:off x="3091070" y="588504"/>
            <a:ext cx="7986881" cy="1210722"/>
          </a:xfrm>
        </p:spPr>
        <p:txBody>
          <a:bodyPr>
            <a:noAutofit/>
          </a:bodyPr>
          <a:lstStyle/>
          <a:p>
            <a:pPr marL="0" indent="0" algn="just" defTabSz="914400" rtl="1" eaLnBrk="1" latinLnBrk="0" hangingPunct="1">
              <a:lnSpc>
                <a:spcPct val="90000"/>
              </a:lnSpc>
              <a:spcBef>
                <a:spcPts val="1000"/>
              </a:spcBef>
              <a:buFont typeface="Arial" panose="020B0604020202020204" pitchFamily="34" charset="0"/>
              <a:buNone/>
            </a:pPr>
            <a:r>
              <a:rPr lang="he-IL" sz="7000" b="1" dirty="0">
                <a:solidFill>
                  <a:srgbClr val="C00000"/>
                </a:solidFill>
                <a:latin typeface="Calibri" panose="020F0502020204030204" pitchFamily="34" charset="0"/>
                <a:cs typeface="Calibri" panose="020F0502020204030204" pitchFamily="34" charset="0"/>
              </a:rPr>
              <a:t>תו תקן </a:t>
            </a:r>
          </a:p>
          <a:p>
            <a:pPr marL="0" indent="0" algn="l" defTabSz="914400" rtl="1" eaLnBrk="1" latinLnBrk="0" hangingPunct="1">
              <a:lnSpc>
                <a:spcPct val="90000"/>
              </a:lnSpc>
              <a:spcBef>
                <a:spcPts val="1000"/>
              </a:spcBef>
              <a:buFont typeface="Arial" panose="020B0604020202020204" pitchFamily="34" charset="0"/>
              <a:buNone/>
            </a:pPr>
            <a:r>
              <a:rPr lang="he-IL" sz="7000" b="1" dirty="0">
                <a:solidFill>
                  <a:srgbClr val="C00000"/>
                </a:solidFill>
                <a:latin typeface="Calibri" panose="020F0502020204030204" pitchFamily="34" charset="0"/>
                <a:cs typeface="Calibri" panose="020F0502020204030204" pitchFamily="34" charset="0"/>
              </a:rPr>
              <a:t>עבר, הווה, עתיד</a:t>
            </a:r>
            <a:endParaRPr lang="en-IL" sz="7000" b="1" dirty="0">
              <a:solidFill>
                <a:srgbClr val="C0000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09672F-0B66-BFA5-AC6F-EB31268F9131}"/>
              </a:ext>
            </a:extLst>
          </p:cNvPr>
          <p:cNvPicPr>
            <a:picLocks noGrp="1" noRot="1" noChangeAspect="1" noMove="1" noResize="1" noEditPoints="1" noAdjustHandles="1" noChangeArrowheads="1" noChangeShapeType="1" noCrop="1"/>
          </p:cNvPicPr>
          <p:nvPr/>
        </p:nvPicPr>
        <p:blipFill>
          <a:blip r:embed="rId5"/>
          <a:stretch>
            <a:fillRect/>
          </a:stretch>
        </p:blipFill>
        <p:spPr>
          <a:xfrm>
            <a:off x="6237200" y="2811381"/>
            <a:ext cx="4635776" cy="347063"/>
          </a:xfrm>
          <a:prstGeom prst="rect">
            <a:avLst/>
          </a:prstGeom>
        </p:spPr>
      </p:pic>
    </p:spTree>
    <p:extLst>
      <p:ext uri="{BB962C8B-B14F-4D97-AF65-F5344CB8AC3E}">
        <p14:creationId xmlns:p14="http://schemas.microsoft.com/office/powerpoint/2010/main" val="429130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5E1B7-7F1C-7A38-74C1-0C6253BE79D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11C342B-FD76-930D-31F6-BFFE054CD1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49" name="Rectangle 48">
            <a:extLst>
              <a:ext uri="{FF2B5EF4-FFF2-40B4-BE49-F238E27FC236}">
                <a16:creationId xmlns:a16="http://schemas.microsoft.com/office/drawing/2014/main" id="{CD3ABF4D-4B61-ACEB-54F4-8A8C79812675}"/>
              </a:ext>
            </a:extLst>
          </p:cNvPr>
          <p:cNvSpPr/>
          <p:nvPr/>
        </p:nvSpPr>
        <p:spPr>
          <a:xfrm>
            <a:off x="0" y="948907"/>
            <a:ext cx="12192001" cy="574519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F325788-DE7F-0AEC-710B-7C5AC61F89F5}"/>
              </a:ext>
            </a:extLst>
          </p:cNvPr>
          <p:cNvPicPr>
            <a:picLocks noChangeAspect="1"/>
          </p:cNvPicPr>
          <p:nvPr/>
        </p:nvPicPr>
        <p:blipFill>
          <a:blip r:embed="rId4"/>
          <a:stretch>
            <a:fillRect/>
          </a:stretch>
        </p:blipFill>
        <p:spPr>
          <a:xfrm>
            <a:off x="486190" y="1193549"/>
            <a:ext cx="7845760" cy="5230507"/>
          </a:xfrm>
          <a:prstGeom prst="rect">
            <a:avLst/>
          </a:prstGeom>
        </p:spPr>
      </p:pic>
      <p:pic>
        <p:nvPicPr>
          <p:cNvPr id="6" name="Picture 8" descr="עמוד התחברות - המרכז לשלטון מקומי">
            <a:extLst>
              <a:ext uri="{FF2B5EF4-FFF2-40B4-BE49-F238E27FC236}">
                <a16:creationId xmlns:a16="http://schemas.microsoft.com/office/drawing/2014/main" id="{98AC9160-C92D-D806-7278-F5236B0844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620" y="1679341"/>
            <a:ext cx="1932039" cy="1247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לוגו">
            <a:extLst>
              <a:ext uri="{FF2B5EF4-FFF2-40B4-BE49-F238E27FC236}">
                <a16:creationId xmlns:a16="http://schemas.microsoft.com/office/drawing/2014/main" id="{C486069A-32CE-7676-2706-E725134A9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8935" y="3263465"/>
            <a:ext cx="16668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79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6CB200-2F56-D8F6-F007-F49FD52DA4E2}"/>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CFA9FCB-B57A-6B74-1542-CB74A1694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sketch line">
            <a:extLst>
              <a:ext uri="{FF2B5EF4-FFF2-40B4-BE49-F238E27FC236}">
                <a16:creationId xmlns:a16="http://schemas.microsoft.com/office/drawing/2014/main" id="{87B49289-39DF-C4C1-21B4-D5EAB1149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862237B-3098-9537-7CD5-317E1EC7FA1C}"/>
              </a:ext>
            </a:extLst>
          </p:cNvPr>
          <p:cNvSpPr/>
          <p:nvPr/>
        </p:nvSpPr>
        <p:spPr>
          <a:xfrm>
            <a:off x="464457" y="217714"/>
            <a:ext cx="11335657" cy="641531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 name="Picture 2">
            <a:extLst>
              <a:ext uri="{FF2B5EF4-FFF2-40B4-BE49-F238E27FC236}">
                <a16:creationId xmlns:a16="http://schemas.microsoft.com/office/drawing/2014/main" id="{5B3EEF3B-4E37-C55A-2751-678CED661C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 y="0"/>
            <a:ext cx="12396386" cy="6972967"/>
          </a:xfrm>
          <a:prstGeom prst="rect">
            <a:avLst/>
          </a:prstGeom>
          <a:noFill/>
        </p:spPr>
      </p:pic>
      <p:pic>
        <p:nvPicPr>
          <p:cNvPr id="6" name="Picture 5">
            <a:extLst>
              <a:ext uri="{FF2B5EF4-FFF2-40B4-BE49-F238E27FC236}">
                <a16:creationId xmlns:a16="http://schemas.microsoft.com/office/drawing/2014/main" id="{28664BB2-1450-6822-5038-E97721BB21D6}"/>
              </a:ext>
            </a:extLst>
          </p:cNvPr>
          <p:cNvPicPr>
            <a:picLocks noChangeAspect="1"/>
          </p:cNvPicPr>
          <p:nvPr/>
        </p:nvPicPr>
        <p:blipFill>
          <a:blip r:embed="rId4"/>
          <a:stretch>
            <a:fillRect/>
          </a:stretch>
        </p:blipFill>
        <p:spPr>
          <a:xfrm>
            <a:off x="798061" y="1019632"/>
            <a:ext cx="10250940" cy="5831111"/>
          </a:xfrm>
          <a:prstGeom prst="rect">
            <a:avLst/>
          </a:prstGeom>
        </p:spPr>
      </p:pic>
    </p:spTree>
    <p:extLst>
      <p:ext uri="{BB962C8B-B14F-4D97-AF65-F5344CB8AC3E}">
        <p14:creationId xmlns:p14="http://schemas.microsoft.com/office/powerpoint/2010/main" val="40251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
          <p:cNvSpPr/>
          <p:nvPr/>
        </p:nvSpPr>
        <p:spPr>
          <a:xfrm rot="2700000">
            <a:off x="4567272" y="2707153"/>
            <a:ext cx="2195309" cy="2195309"/>
          </a:xfrm>
          <a:prstGeom prst="rect">
            <a:avLst/>
          </a:prstGeom>
          <a:solidFill>
            <a:srgbClr val="8B1E42">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9" name="Google Shape;409;p5"/>
          <p:cNvSpPr/>
          <p:nvPr/>
        </p:nvSpPr>
        <p:spPr>
          <a:xfrm rot="2700000">
            <a:off x="6845603" y="2473046"/>
            <a:ext cx="1513429" cy="1513429"/>
          </a:xfrm>
          <a:prstGeom prst="rect">
            <a:avLst/>
          </a:prstGeom>
          <a:solidFill>
            <a:srgbClr val="F886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0" name="Google Shape;410;p5"/>
          <p:cNvSpPr/>
          <p:nvPr/>
        </p:nvSpPr>
        <p:spPr>
          <a:xfrm rot="2700000">
            <a:off x="3471803" y="4118248"/>
            <a:ext cx="1513429" cy="1513429"/>
          </a:xfrm>
          <a:prstGeom prst="rect">
            <a:avLst/>
          </a:prstGeom>
          <a:solidFill>
            <a:srgbClr val="47295E">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1" name="Google Shape;411;p5"/>
          <p:cNvSpPr/>
          <p:nvPr/>
        </p:nvSpPr>
        <p:spPr>
          <a:xfrm rot="2700000">
            <a:off x="7588858" y="3900214"/>
            <a:ext cx="1051664" cy="1051664"/>
          </a:xfrm>
          <a:prstGeom prst="rect">
            <a:avLst/>
          </a:prstGeom>
          <a:solidFill>
            <a:srgbClr val="FFC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2" name="Google Shape;412;p5"/>
          <p:cNvSpPr/>
          <p:nvPr/>
        </p:nvSpPr>
        <p:spPr>
          <a:xfrm rot="2700000">
            <a:off x="3939220" y="2394587"/>
            <a:ext cx="996483" cy="996483"/>
          </a:xfrm>
          <a:prstGeom prst="rect">
            <a:avLst/>
          </a:prstGeom>
          <a:solidFill>
            <a:srgbClr val="FF4061">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3" name="Google Shape;413;p5"/>
          <p:cNvSpPr/>
          <p:nvPr/>
        </p:nvSpPr>
        <p:spPr>
          <a:xfrm>
            <a:off x="3552235" y="2307598"/>
            <a:ext cx="347472" cy="347472"/>
          </a:xfrm>
          <a:prstGeom prst="arc">
            <a:avLst>
              <a:gd name="adj1" fmla="val 19363928"/>
              <a:gd name="adj2" fmla="val 858325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4" name="Google Shape;414;p5"/>
          <p:cNvSpPr/>
          <p:nvPr/>
        </p:nvSpPr>
        <p:spPr>
          <a:xfrm>
            <a:off x="1614791" y="2055411"/>
            <a:ext cx="2059135" cy="379379"/>
          </a:xfrm>
          <a:custGeom>
            <a:avLst/>
            <a:gdLst/>
            <a:ahLst/>
            <a:cxnLst/>
            <a:rect l="l" t="t" r="r" b="b"/>
            <a:pathLst>
              <a:path w="2059135" h="379379" extrusionOk="0">
                <a:moveTo>
                  <a:pt x="0" y="0"/>
                </a:moveTo>
                <a:lnTo>
                  <a:pt x="1533842" y="0"/>
                </a:lnTo>
                <a:lnTo>
                  <a:pt x="2059135" y="379379"/>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5" name="Google Shape;415;p5"/>
          <p:cNvSpPr/>
          <p:nvPr/>
        </p:nvSpPr>
        <p:spPr>
          <a:xfrm>
            <a:off x="3596710" y="2354563"/>
            <a:ext cx="256032" cy="256032"/>
          </a:xfrm>
          <a:prstGeom prst="ellipse">
            <a:avLst/>
          </a:prstGeom>
          <a:solidFill>
            <a:srgbClr val="FF40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6" name="Google Shape;416;p5"/>
          <p:cNvSpPr/>
          <p:nvPr/>
        </p:nvSpPr>
        <p:spPr>
          <a:xfrm>
            <a:off x="2965621" y="4319712"/>
            <a:ext cx="347472" cy="347472"/>
          </a:xfrm>
          <a:prstGeom prst="arc">
            <a:avLst>
              <a:gd name="adj1" fmla="val 19363928"/>
              <a:gd name="adj2" fmla="val 858325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7" name="Google Shape;417;p5"/>
          <p:cNvSpPr/>
          <p:nvPr/>
        </p:nvSpPr>
        <p:spPr>
          <a:xfrm>
            <a:off x="1028177" y="4067525"/>
            <a:ext cx="2059135" cy="379379"/>
          </a:xfrm>
          <a:custGeom>
            <a:avLst/>
            <a:gdLst/>
            <a:ahLst/>
            <a:cxnLst/>
            <a:rect l="l" t="t" r="r" b="b"/>
            <a:pathLst>
              <a:path w="2059135" h="379379" extrusionOk="0">
                <a:moveTo>
                  <a:pt x="0" y="0"/>
                </a:moveTo>
                <a:lnTo>
                  <a:pt x="1533842" y="0"/>
                </a:lnTo>
                <a:lnTo>
                  <a:pt x="2059135" y="379379"/>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8" name="Google Shape;418;p5"/>
          <p:cNvSpPr/>
          <p:nvPr/>
        </p:nvSpPr>
        <p:spPr>
          <a:xfrm>
            <a:off x="3010096" y="4366677"/>
            <a:ext cx="256032" cy="256032"/>
          </a:xfrm>
          <a:prstGeom prst="ellipse">
            <a:avLst/>
          </a:prstGeom>
          <a:solidFill>
            <a:srgbClr val="472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19" name="Google Shape;419;p5"/>
          <p:cNvGrpSpPr/>
          <p:nvPr/>
        </p:nvGrpSpPr>
        <p:grpSpPr>
          <a:xfrm flipH="1">
            <a:off x="8244787" y="2128980"/>
            <a:ext cx="2284916" cy="599659"/>
            <a:chOff x="9678470" y="1877437"/>
            <a:chExt cx="2284916" cy="599659"/>
          </a:xfrm>
        </p:grpSpPr>
        <p:sp>
          <p:nvSpPr>
            <p:cNvPr id="420" name="Google Shape;420;p5"/>
            <p:cNvSpPr/>
            <p:nvPr/>
          </p:nvSpPr>
          <p:spPr>
            <a:xfrm>
              <a:off x="11615914" y="2129624"/>
              <a:ext cx="347472" cy="347472"/>
            </a:xfrm>
            <a:prstGeom prst="arc">
              <a:avLst>
                <a:gd name="adj1" fmla="val 19363928"/>
                <a:gd name="adj2" fmla="val 858325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1" name="Google Shape;421;p5"/>
            <p:cNvSpPr/>
            <p:nvPr/>
          </p:nvSpPr>
          <p:spPr>
            <a:xfrm>
              <a:off x="9678470" y="1877437"/>
              <a:ext cx="2059135" cy="379379"/>
            </a:xfrm>
            <a:custGeom>
              <a:avLst/>
              <a:gdLst/>
              <a:ahLst/>
              <a:cxnLst/>
              <a:rect l="l" t="t" r="r" b="b"/>
              <a:pathLst>
                <a:path w="2059135" h="379379" extrusionOk="0">
                  <a:moveTo>
                    <a:pt x="0" y="0"/>
                  </a:moveTo>
                  <a:lnTo>
                    <a:pt x="1533842" y="0"/>
                  </a:lnTo>
                  <a:lnTo>
                    <a:pt x="2059135" y="379379"/>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2" name="Google Shape;422;p5"/>
            <p:cNvSpPr/>
            <p:nvPr/>
          </p:nvSpPr>
          <p:spPr>
            <a:xfrm>
              <a:off x="11660389" y="2176589"/>
              <a:ext cx="256032" cy="256032"/>
            </a:xfrm>
            <a:prstGeom prst="ellipse">
              <a:avLst/>
            </a:prstGeom>
            <a:solidFill>
              <a:srgbClr val="F88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423" name="Google Shape;423;p5"/>
          <p:cNvGrpSpPr/>
          <p:nvPr/>
        </p:nvGrpSpPr>
        <p:grpSpPr>
          <a:xfrm flipH="1">
            <a:off x="8689189" y="3606974"/>
            <a:ext cx="2284916" cy="599659"/>
            <a:chOff x="9678470" y="1877437"/>
            <a:chExt cx="2284916" cy="599659"/>
          </a:xfrm>
        </p:grpSpPr>
        <p:sp>
          <p:nvSpPr>
            <p:cNvPr id="424" name="Google Shape;424;p5"/>
            <p:cNvSpPr/>
            <p:nvPr/>
          </p:nvSpPr>
          <p:spPr>
            <a:xfrm>
              <a:off x="11615914" y="2129624"/>
              <a:ext cx="347472" cy="347472"/>
            </a:xfrm>
            <a:prstGeom prst="arc">
              <a:avLst>
                <a:gd name="adj1" fmla="val 19363928"/>
                <a:gd name="adj2" fmla="val 858325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5" name="Google Shape;425;p5"/>
            <p:cNvSpPr/>
            <p:nvPr/>
          </p:nvSpPr>
          <p:spPr>
            <a:xfrm>
              <a:off x="9678470" y="1877437"/>
              <a:ext cx="2059135" cy="379379"/>
            </a:xfrm>
            <a:custGeom>
              <a:avLst/>
              <a:gdLst/>
              <a:ahLst/>
              <a:cxnLst/>
              <a:rect l="l" t="t" r="r" b="b"/>
              <a:pathLst>
                <a:path w="2059135" h="379379" extrusionOk="0">
                  <a:moveTo>
                    <a:pt x="0" y="0"/>
                  </a:moveTo>
                  <a:lnTo>
                    <a:pt x="1533842" y="0"/>
                  </a:lnTo>
                  <a:lnTo>
                    <a:pt x="2059135" y="379379"/>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6" name="Google Shape;426;p5"/>
            <p:cNvSpPr/>
            <p:nvPr/>
          </p:nvSpPr>
          <p:spPr>
            <a:xfrm>
              <a:off x="11660389" y="2176589"/>
              <a:ext cx="256032" cy="256032"/>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427" name="Google Shape;427;p5"/>
          <p:cNvGrpSpPr/>
          <p:nvPr/>
        </p:nvGrpSpPr>
        <p:grpSpPr>
          <a:xfrm rot="10800000">
            <a:off x="6139814" y="4950778"/>
            <a:ext cx="2284916" cy="599659"/>
            <a:chOff x="9678470" y="1877437"/>
            <a:chExt cx="2284916" cy="599659"/>
          </a:xfrm>
        </p:grpSpPr>
        <p:sp>
          <p:nvSpPr>
            <p:cNvPr id="428" name="Google Shape;428;p5"/>
            <p:cNvSpPr/>
            <p:nvPr/>
          </p:nvSpPr>
          <p:spPr>
            <a:xfrm>
              <a:off x="11615914" y="2129624"/>
              <a:ext cx="347472" cy="347472"/>
            </a:xfrm>
            <a:prstGeom prst="arc">
              <a:avLst>
                <a:gd name="adj1" fmla="val 19363928"/>
                <a:gd name="adj2" fmla="val 8583257"/>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9" name="Google Shape;429;p5"/>
            <p:cNvSpPr/>
            <p:nvPr/>
          </p:nvSpPr>
          <p:spPr>
            <a:xfrm>
              <a:off x="9678470" y="1877437"/>
              <a:ext cx="2059135" cy="379379"/>
            </a:xfrm>
            <a:custGeom>
              <a:avLst/>
              <a:gdLst/>
              <a:ahLst/>
              <a:cxnLst/>
              <a:rect l="l" t="t" r="r" b="b"/>
              <a:pathLst>
                <a:path w="2059135" h="379379" extrusionOk="0">
                  <a:moveTo>
                    <a:pt x="0" y="0"/>
                  </a:moveTo>
                  <a:lnTo>
                    <a:pt x="1533842" y="0"/>
                  </a:lnTo>
                  <a:lnTo>
                    <a:pt x="2059135" y="379379"/>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0" name="Google Shape;430;p5"/>
            <p:cNvSpPr/>
            <p:nvPr/>
          </p:nvSpPr>
          <p:spPr>
            <a:xfrm>
              <a:off x="11660389" y="2176589"/>
              <a:ext cx="256032" cy="256032"/>
            </a:xfrm>
            <a:prstGeom prst="ellipse">
              <a:avLst/>
            </a:prstGeom>
            <a:solidFill>
              <a:srgbClr val="8B1E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431" name="Google Shape;431;p5"/>
          <p:cNvSpPr txBox="1"/>
          <p:nvPr/>
        </p:nvSpPr>
        <p:spPr>
          <a:xfrm>
            <a:off x="5166466" y="5532931"/>
            <a:ext cx="3321526" cy="1200288"/>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Calibri"/>
              <a:buNone/>
            </a:pPr>
            <a:r>
              <a:rPr lang="he-IL" sz="2400" b="0" i="0" u="none" strike="noStrike" cap="none" dirty="0">
                <a:solidFill>
                  <a:srgbClr val="000000"/>
                </a:solidFill>
                <a:latin typeface="Calibri"/>
                <a:ea typeface="Calibri"/>
                <a:cs typeface="Calibri"/>
                <a:sym typeface="Calibri"/>
              </a:rPr>
              <a:t>קאנטרי ובריכות עירוניות, פארקים עירוניים, משחקיות במתנסים ובבניין העירייה</a:t>
            </a:r>
            <a:endParaRPr dirty="0"/>
          </a:p>
        </p:txBody>
      </p:sp>
      <p:cxnSp>
        <p:nvCxnSpPr>
          <p:cNvPr id="432" name="Google Shape;432;p5"/>
          <p:cNvCxnSpPr/>
          <p:nvPr/>
        </p:nvCxnSpPr>
        <p:spPr>
          <a:xfrm>
            <a:off x="0" y="904672"/>
            <a:ext cx="12192000" cy="0"/>
          </a:xfrm>
          <a:prstGeom prst="straightConnector1">
            <a:avLst/>
          </a:prstGeom>
          <a:noFill/>
          <a:ln w="12700" cap="flat" cmpd="sng">
            <a:solidFill>
              <a:schemeClr val="dk1"/>
            </a:solidFill>
            <a:prstDash val="dash"/>
            <a:miter lim="800000"/>
            <a:headEnd type="none" w="sm" len="sm"/>
            <a:tailEnd type="none" w="sm" len="sm"/>
          </a:ln>
        </p:spPr>
      </p:cxnSp>
      <p:sp>
        <p:nvSpPr>
          <p:cNvPr id="433" name="Google Shape;433;p5"/>
          <p:cNvSpPr txBox="1"/>
          <p:nvPr/>
        </p:nvSpPr>
        <p:spPr>
          <a:xfrm>
            <a:off x="4687222" y="3272541"/>
            <a:ext cx="2089162" cy="70784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4000"/>
              <a:buFont typeface="Calibri"/>
              <a:buNone/>
            </a:pPr>
            <a:r>
              <a:rPr lang="he-IL" sz="4000" b="1" i="0" u="none" strike="noStrike" cap="none" dirty="0">
                <a:solidFill>
                  <a:srgbClr val="FFFFFF"/>
                </a:solidFill>
                <a:latin typeface="Calibri"/>
                <a:ea typeface="Calibri"/>
                <a:cs typeface="Calibri"/>
                <a:sym typeface="Calibri"/>
              </a:rPr>
              <a:t>התקדמות</a:t>
            </a:r>
            <a:endParaRPr sz="4000" b="1" i="0" u="none" strike="noStrike" cap="none" dirty="0">
              <a:solidFill>
                <a:srgbClr val="FFFFFF"/>
              </a:solidFill>
              <a:latin typeface="Calibri"/>
              <a:ea typeface="Calibri"/>
              <a:cs typeface="Calibri"/>
              <a:sym typeface="Calibri"/>
            </a:endParaRPr>
          </a:p>
        </p:txBody>
      </p:sp>
      <p:sp>
        <p:nvSpPr>
          <p:cNvPr id="434" name="Google Shape;434;p5"/>
          <p:cNvSpPr txBox="1"/>
          <p:nvPr/>
        </p:nvSpPr>
        <p:spPr>
          <a:xfrm>
            <a:off x="6910241" y="2679498"/>
            <a:ext cx="1463040" cy="95406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800"/>
              <a:buFont typeface="Calibri"/>
              <a:buNone/>
            </a:pPr>
            <a:r>
              <a:rPr lang="he-IL" sz="2800" b="1" i="0" u="none" strike="noStrike" cap="none" dirty="0">
                <a:solidFill>
                  <a:srgbClr val="FFFFFF"/>
                </a:solidFill>
                <a:latin typeface="Calibri"/>
                <a:ea typeface="Calibri"/>
                <a:cs typeface="Calibri"/>
                <a:sym typeface="Calibri"/>
              </a:rPr>
              <a:t>ציבורי - הרחבות</a:t>
            </a:r>
            <a:endParaRPr sz="2800" b="1" i="0" u="none" strike="noStrike" cap="none" dirty="0">
              <a:solidFill>
                <a:srgbClr val="FFFFFF"/>
              </a:solidFill>
              <a:latin typeface="Calibri"/>
              <a:ea typeface="Calibri"/>
              <a:cs typeface="Calibri"/>
              <a:sym typeface="Calibri"/>
            </a:endParaRPr>
          </a:p>
        </p:txBody>
      </p:sp>
      <p:sp>
        <p:nvSpPr>
          <p:cNvPr id="435" name="Google Shape;435;p5"/>
          <p:cNvSpPr txBox="1"/>
          <p:nvPr/>
        </p:nvSpPr>
        <p:spPr>
          <a:xfrm>
            <a:off x="8863089" y="2143287"/>
            <a:ext cx="1781960" cy="830956"/>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Calibri"/>
              <a:buNone/>
            </a:pPr>
            <a:r>
              <a:rPr lang="he-IL" sz="2400" b="0" i="0" u="none" strike="noStrike" cap="none" dirty="0">
                <a:solidFill>
                  <a:srgbClr val="000000"/>
                </a:solidFill>
                <a:latin typeface="Calibri"/>
                <a:ea typeface="Calibri"/>
                <a:cs typeface="Calibri"/>
                <a:sym typeface="Calibri"/>
              </a:rPr>
              <a:t>תוך שנה וחצי   116 הרחבות</a:t>
            </a:r>
            <a:endParaRPr dirty="0"/>
          </a:p>
        </p:txBody>
      </p:sp>
      <p:sp>
        <p:nvSpPr>
          <p:cNvPr id="436" name="Google Shape;436;p5"/>
          <p:cNvSpPr txBox="1"/>
          <p:nvPr/>
        </p:nvSpPr>
        <p:spPr>
          <a:xfrm>
            <a:off x="9106757" y="3626722"/>
            <a:ext cx="1937445" cy="769401"/>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Calibri"/>
              <a:buNone/>
            </a:pPr>
            <a:r>
              <a:rPr lang="he-IL" sz="2400" b="0" i="0" u="none" strike="noStrike" cap="none" dirty="0">
                <a:solidFill>
                  <a:srgbClr val="000000"/>
                </a:solidFill>
                <a:latin typeface="Calibri"/>
                <a:ea typeface="Calibri"/>
                <a:cs typeface="Calibri"/>
                <a:sym typeface="Calibri"/>
              </a:rPr>
              <a:t>52 רשויות </a:t>
            </a:r>
            <a:r>
              <a:rPr lang="he-IL" sz="2000" b="0" i="0" u="none" strike="noStrike" cap="none" dirty="0">
                <a:solidFill>
                  <a:srgbClr val="000000"/>
                </a:solidFill>
                <a:latin typeface="Calibri"/>
                <a:ea typeface="Calibri"/>
                <a:cs typeface="Calibri"/>
                <a:sym typeface="Calibri"/>
              </a:rPr>
              <a:t>(58%)</a:t>
            </a:r>
            <a:endParaRPr dirty="0"/>
          </a:p>
        </p:txBody>
      </p:sp>
      <p:sp>
        <p:nvSpPr>
          <p:cNvPr id="437" name="Google Shape;437;p5"/>
          <p:cNvSpPr txBox="1"/>
          <p:nvPr/>
        </p:nvSpPr>
        <p:spPr>
          <a:xfrm>
            <a:off x="3503008" y="4413774"/>
            <a:ext cx="1463040" cy="95406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800"/>
              <a:buFont typeface="Calibri"/>
              <a:buNone/>
            </a:pPr>
            <a:r>
              <a:rPr lang="he-IL" sz="2800" b="1" i="0" u="none" strike="noStrike" cap="none" dirty="0">
                <a:solidFill>
                  <a:srgbClr val="FFFFFF"/>
                </a:solidFill>
                <a:latin typeface="Calibri"/>
                <a:ea typeface="Calibri"/>
                <a:cs typeface="Calibri"/>
                <a:sym typeface="Calibri"/>
              </a:rPr>
              <a:t>חינוך-</a:t>
            </a:r>
          </a:p>
          <a:p>
            <a:pPr marL="0" marR="0" lvl="0" indent="0" algn="ctr" rtl="1">
              <a:lnSpc>
                <a:spcPct val="100000"/>
              </a:lnSpc>
              <a:spcBef>
                <a:spcPts val="0"/>
              </a:spcBef>
              <a:spcAft>
                <a:spcPts val="0"/>
              </a:spcAft>
              <a:buClr>
                <a:srgbClr val="FFFFFF"/>
              </a:buClr>
              <a:buSzPts val="2800"/>
              <a:buFont typeface="Calibri"/>
              <a:buNone/>
            </a:pPr>
            <a:r>
              <a:rPr lang="he-IL" sz="2800" b="1" dirty="0">
                <a:solidFill>
                  <a:srgbClr val="FFFFFF"/>
                </a:solidFill>
                <a:latin typeface="Calibri"/>
                <a:ea typeface="Calibri"/>
                <a:cs typeface="Calibri"/>
                <a:sym typeface="Calibri"/>
              </a:rPr>
              <a:t>הרחבות</a:t>
            </a:r>
            <a:endParaRPr dirty="0"/>
          </a:p>
        </p:txBody>
      </p:sp>
      <p:sp>
        <p:nvSpPr>
          <p:cNvPr id="438" name="Google Shape;438;p5"/>
          <p:cNvSpPr txBox="1"/>
          <p:nvPr/>
        </p:nvSpPr>
        <p:spPr>
          <a:xfrm>
            <a:off x="594578" y="4067019"/>
            <a:ext cx="2008261" cy="738623"/>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Calibri"/>
              <a:buNone/>
            </a:pPr>
            <a:r>
              <a:rPr lang="he-IL" sz="2400" b="0" i="0" u="none" strike="noStrike" cap="none" dirty="0">
                <a:solidFill>
                  <a:srgbClr val="000000"/>
                </a:solidFill>
                <a:latin typeface="Calibri"/>
                <a:ea typeface="Calibri"/>
                <a:cs typeface="Calibri"/>
                <a:sym typeface="Calibri"/>
              </a:rPr>
              <a:t>70% מהרשויות: </a:t>
            </a:r>
            <a:r>
              <a:rPr lang="he-IL" sz="1800" b="0" i="0" u="none" strike="noStrike" cap="none" dirty="0">
                <a:solidFill>
                  <a:srgbClr val="000000"/>
                </a:solidFill>
                <a:latin typeface="Calibri"/>
                <a:ea typeface="Calibri"/>
                <a:cs typeface="Calibri"/>
                <a:sym typeface="Calibri"/>
              </a:rPr>
              <a:t>גני ילדים ובתי ספר </a:t>
            </a:r>
            <a:endParaRPr dirty="0"/>
          </a:p>
        </p:txBody>
      </p:sp>
      <p:sp>
        <p:nvSpPr>
          <p:cNvPr id="439" name="Google Shape;439;p5"/>
          <p:cNvSpPr txBox="1"/>
          <p:nvPr/>
        </p:nvSpPr>
        <p:spPr>
          <a:xfrm>
            <a:off x="3703426" y="2451797"/>
            <a:ext cx="1463040" cy="83095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CF3A"/>
              </a:buClr>
              <a:buSzPts val="1800"/>
              <a:buFont typeface="Calibri"/>
              <a:buNone/>
            </a:pPr>
            <a:r>
              <a:rPr lang="he-IL" sz="2400" b="1" dirty="0">
                <a:solidFill>
                  <a:srgbClr val="FFCF3A"/>
                </a:solidFill>
                <a:latin typeface="Calibri"/>
                <a:ea typeface="Calibri"/>
                <a:cs typeface="Calibri"/>
                <a:sym typeface="Calibri"/>
              </a:rPr>
              <a:t>מתקני</a:t>
            </a:r>
          </a:p>
          <a:p>
            <a:pPr marL="0" marR="0" lvl="0" indent="0" algn="ctr" rtl="1">
              <a:lnSpc>
                <a:spcPct val="100000"/>
              </a:lnSpc>
              <a:spcBef>
                <a:spcPts val="0"/>
              </a:spcBef>
              <a:spcAft>
                <a:spcPts val="0"/>
              </a:spcAft>
              <a:buClr>
                <a:srgbClr val="FFCF3A"/>
              </a:buClr>
              <a:buSzPts val="1800"/>
              <a:buFont typeface="Calibri"/>
              <a:buNone/>
            </a:pPr>
            <a:r>
              <a:rPr lang="he-IL" sz="2400" b="1" dirty="0">
                <a:solidFill>
                  <a:srgbClr val="FFCF3A"/>
                </a:solidFill>
                <a:latin typeface="Calibri"/>
                <a:ea typeface="Calibri"/>
                <a:cs typeface="Calibri"/>
                <a:sym typeface="Calibri"/>
              </a:rPr>
              <a:t> ספורט</a:t>
            </a:r>
            <a:endParaRPr sz="2400" dirty="0"/>
          </a:p>
        </p:txBody>
      </p:sp>
      <p:sp>
        <p:nvSpPr>
          <p:cNvPr id="440" name="Google Shape;440;p5"/>
          <p:cNvSpPr txBox="1"/>
          <p:nvPr/>
        </p:nvSpPr>
        <p:spPr>
          <a:xfrm>
            <a:off x="0" y="2072726"/>
            <a:ext cx="3185250" cy="132339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2400"/>
              <a:buFont typeface="Calibri"/>
              <a:buNone/>
            </a:pPr>
            <a:r>
              <a:rPr lang="he-IL" sz="2000" b="0" i="0" u="none" strike="noStrike" cap="none" dirty="0">
                <a:solidFill>
                  <a:srgbClr val="000000"/>
                </a:solidFill>
                <a:latin typeface="Calibri"/>
                <a:ea typeface="Calibri"/>
                <a:cs typeface="Calibri"/>
                <a:sym typeface="Calibri"/>
              </a:rPr>
              <a:t>מתקני סל, שערי כדורגל, שערי קט-רגל, שערי כדורי יד, חבל טיפוס, ציוד כדור-עף, סולמות, טבעות</a:t>
            </a:r>
            <a:endParaRPr sz="1600" dirty="0"/>
          </a:p>
        </p:txBody>
      </p:sp>
      <p:sp>
        <p:nvSpPr>
          <p:cNvPr id="441" name="Google Shape;441;p5"/>
          <p:cNvSpPr txBox="1"/>
          <p:nvPr/>
        </p:nvSpPr>
        <p:spPr>
          <a:xfrm>
            <a:off x="7474950" y="4183482"/>
            <a:ext cx="1257975" cy="52318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1800"/>
              <a:buFont typeface="Calibri"/>
              <a:buNone/>
            </a:pPr>
            <a:r>
              <a:rPr lang="he-IL" sz="2800" b="1" i="0" u="none" strike="noStrike" cap="none" dirty="0">
                <a:solidFill>
                  <a:srgbClr val="FFFFFF"/>
                </a:solidFill>
                <a:latin typeface="Calibri"/>
                <a:ea typeface="Calibri"/>
                <a:cs typeface="Calibri"/>
                <a:sym typeface="Calibri"/>
              </a:rPr>
              <a:t>כושר</a:t>
            </a:r>
            <a:endParaRPr sz="2800" b="1" i="0" u="none" strike="noStrike" cap="none" dirty="0">
              <a:solidFill>
                <a:srgbClr val="FFFFFF"/>
              </a:solidFill>
              <a:latin typeface="Calibri"/>
              <a:ea typeface="Calibri"/>
              <a:cs typeface="Calibri"/>
              <a:sym typeface="Calibri"/>
            </a:endParaRPr>
          </a:p>
        </p:txBody>
      </p:sp>
      <p:sp>
        <p:nvSpPr>
          <p:cNvPr id="2" name="Google Shape;437;p5">
            <a:extLst>
              <a:ext uri="{FF2B5EF4-FFF2-40B4-BE49-F238E27FC236}">
                <a16:creationId xmlns:a16="http://schemas.microsoft.com/office/drawing/2014/main" id="{22DC64DE-37DB-33DF-5154-B6124542D47B}"/>
              </a:ext>
            </a:extLst>
          </p:cNvPr>
          <p:cNvSpPr txBox="1"/>
          <p:nvPr/>
        </p:nvSpPr>
        <p:spPr>
          <a:xfrm>
            <a:off x="4949762" y="3872508"/>
            <a:ext cx="1463040" cy="95406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800"/>
              <a:buFont typeface="Calibri"/>
              <a:buNone/>
            </a:pPr>
            <a:r>
              <a:rPr lang="he-IL" sz="2800" b="1" dirty="0">
                <a:solidFill>
                  <a:srgbClr val="FFFFFF"/>
                </a:solidFill>
                <a:latin typeface="Calibri"/>
                <a:ea typeface="Calibri"/>
                <a:cs typeface="Calibri"/>
                <a:sym typeface="Calibri"/>
              </a:rPr>
              <a:t>רשויות חדשות</a:t>
            </a:r>
            <a:endParaRPr dirty="0"/>
          </a:p>
        </p:txBody>
      </p:sp>
      <p:sp>
        <p:nvSpPr>
          <p:cNvPr id="4" name="Rectangle 3">
            <a:extLst>
              <a:ext uri="{FF2B5EF4-FFF2-40B4-BE49-F238E27FC236}">
                <a16:creationId xmlns:a16="http://schemas.microsoft.com/office/drawing/2014/main" id="{33532973-2A6E-AD01-6F60-5449624A98AA}"/>
              </a:ext>
            </a:extLst>
          </p:cNvPr>
          <p:cNvSpPr/>
          <p:nvPr/>
        </p:nvSpPr>
        <p:spPr>
          <a:xfrm>
            <a:off x="0" y="0"/>
            <a:ext cx="12192000" cy="68580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rgbClr val="FF0000"/>
              </a:solidFill>
            </a:endParaRPr>
          </a:p>
        </p:txBody>
      </p:sp>
      <p:pic>
        <p:nvPicPr>
          <p:cNvPr id="3" name="Picture 2">
            <a:extLst>
              <a:ext uri="{FF2B5EF4-FFF2-40B4-BE49-F238E27FC236}">
                <a16:creationId xmlns:a16="http://schemas.microsoft.com/office/drawing/2014/main" id="{FBB86A4B-DFAD-C62A-23B8-A51D12C72C86}"/>
              </a:ext>
            </a:extLst>
          </p:cNvPr>
          <p:cNvPicPr>
            <a:picLocks noChangeAspect="1"/>
          </p:cNvPicPr>
          <p:nvPr/>
        </p:nvPicPr>
        <p:blipFill>
          <a:blip r:embed="rId3">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
        <p:nvSpPr>
          <p:cNvPr id="6" name="Google Shape;252;p2">
            <a:extLst>
              <a:ext uri="{FF2B5EF4-FFF2-40B4-BE49-F238E27FC236}">
                <a16:creationId xmlns:a16="http://schemas.microsoft.com/office/drawing/2014/main" id="{BBB15A03-6F78-F616-0A67-5FC75ECABB25}"/>
              </a:ext>
            </a:extLst>
          </p:cNvPr>
          <p:cNvSpPr txBox="1"/>
          <p:nvPr/>
        </p:nvSpPr>
        <p:spPr>
          <a:xfrm>
            <a:off x="1228048" y="107246"/>
            <a:ext cx="7703983" cy="70784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595959"/>
              </a:buClr>
              <a:buSzPts val="4800"/>
              <a:buFont typeface="Calibri"/>
              <a:buNone/>
            </a:pPr>
            <a:r>
              <a:rPr lang="he-IL" sz="4000" b="1" i="0" u="none" strike="noStrike" cap="none" dirty="0">
                <a:solidFill>
                  <a:schemeClr val="bg1"/>
                </a:solidFill>
                <a:latin typeface="AriEL"/>
                <a:ea typeface="Calibri"/>
                <a:cs typeface="Calibri"/>
                <a:sym typeface="Calibri"/>
              </a:rPr>
              <a:t>הצעד הבא...</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500"/>
                                        <p:tgtEl>
                                          <p:spTgt spid="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
                                        </p:tgtEl>
                                        <p:attrNameLst>
                                          <p:attrName>style.visibility</p:attrName>
                                        </p:attrNameLst>
                                      </p:cBhvr>
                                      <p:to>
                                        <p:strVal val="visible"/>
                                      </p:to>
                                    </p:set>
                                    <p:animEffect transition="in" filter="fade">
                                      <p:cBhvr>
                                        <p:cTn id="10" dur="500"/>
                                        <p:tgtEl>
                                          <p:spTgt spid="4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5"/>
                                        </p:tgtEl>
                                        <p:attrNameLst>
                                          <p:attrName>style.visibility</p:attrName>
                                        </p:attrNameLst>
                                      </p:cBhvr>
                                      <p:to>
                                        <p:strVal val="visible"/>
                                      </p:to>
                                    </p:set>
                                    <p:animEffect transition="in" filter="fade">
                                      <p:cBhvr>
                                        <p:cTn id="13" dur="500"/>
                                        <p:tgtEl>
                                          <p:spTgt spid="435"/>
                                        </p:tgtEl>
                                      </p:cBhvr>
                                    </p:animEffect>
                                  </p:childTnLst>
                                </p:cTn>
                              </p:par>
                              <p:par>
                                <p:cTn id="14" presetID="10" presetClass="entr" presetSubtype="0" fill="hold" nodeType="withEffect">
                                  <p:stCondLst>
                                    <p:cond delay="0"/>
                                  </p:stCondLst>
                                  <p:childTnLst>
                                    <p:set>
                                      <p:cBhvr>
                                        <p:cTn id="15" dur="1" fill="hold">
                                          <p:stCondLst>
                                            <p:cond delay="0"/>
                                          </p:stCondLst>
                                        </p:cTn>
                                        <p:tgtEl>
                                          <p:spTgt spid="419"/>
                                        </p:tgtEl>
                                        <p:attrNameLst>
                                          <p:attrName>style.visibility</p:attrName>
                                        </p:attrNameLst>
                                      </p:cBhvr>
                                      <p:to>
                                        <p:strVal val="visible"/>
                                      </p:to>
                                    </p:set>
                                    <p:animEffect transition="in" filter="fade">
                                      <p:cBhvr>
                                        <p:cTn id="16" dur="500"/>
                                        <p:tgtEl>
                                          <p:spTgt spid="4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
                                        </p:tgtEl>
                                        <p:attrNameLst>
                                          <p:attrName>style.visibility</p:attrName>
                                        </p:attrNameLst>
                                      </p:cBhvr>
                                      <p:to>
                                        <p:strVal val="visible"/>
                                      </p:to>
                                    </p:set>
                                    <p:animEffect transition="in" filter="fade">
                                      <p:cBhvr>
                                        <p:cTn id="21" dur="500"/>
                                        <p:tgtEl>
                                          <p:spTgt spid="4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6"/>
                                        </p:tgtEl>
                                        <p:attrNameLst>
                                          <p:attrName>style.visibility</p:attrName>
                                        </p:attrNameLst>
                                      </p:cBhvr>
                                      <p:to>
                                        <p:strVal val="visible"/>
                                      </p:to>
                                    </p:set>
                                    <p:animEffect transition="in" filter="fade">
                                      <p:cBhvr>
                                        <p:cTn id="24" dur="500"/>
                                        <p:tgtEl>
                                          <p:spTgt spid="4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7"/>
                                        </p:tgtEl>
                                        <p:attrNameLst>
                                          <p:attrName>style.visibility</p:attrName>
                                        </p:attrNameLst>
                                      </p:cBhvr>
                                      <p:to>
                                        <p:strVal val="visible"/>
                                      </p:to>
                                    </p:set>
                                    <p:animEffect transition="in" filter="fade">
                                      <p:cBhvr>
                                        <p:cTn id="27" dur="500"/>
                                        <p:tgtEl>
                                          <p:spTgt spid="4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8"/>
                                        </p:tgtEl>
                                        <p:attrNameLst>
                                          <p:attrName>style.visibility</p:attrName>
                                        </p:attrNameLst>
                                      </p:cBhvr>
                                      <p:to>
                                        <p:strVal val="visible"/>
                                      </p:to>
                                    </p:set>
                                    <p:animEffect transition="in" filter="fade">
                                      <p:cBhvr>
                                        <p:cTn id="30" dur="500"/>
                                        <p:tgtEl>
                                          <p:spTgt spid="4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7"/>
                                        </p:tgtEl>
                                        <p:attrNameLst>
                                          <p:attrName>style.visibility</p:attrName>
                                        </p:attrNameLst>
                                      </p:cBhvr>
                                      <p:to>
                                        <p:strVal val="visible"/>
                                      </p:to>
                                    </p:set>
                                    <p:animEffect transition="in" filter="fade">
                                      <p:cBhvr>
                                        <p:cTn id="33" dur="500"/>
                                        <p:tgtEl>
                                          <p:spTgt spid="4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8"/>
                                        </p:tgtEl>
                                        <p:attrNameLst>
                                          <p:attrName>style.visibility</p:attrName>
                                        </p:attrNameLst>
                                      </p:cBhvr>
                                      <p:to>
                                        <p:strVal val="visible"/>
                                      </p:to>
                                    </p:set>
                                    <p:animEffect transition="in" filter="fade">
                                      <p:cBhvr>
                                        <p:cTn id="36" dur="500"/>
                                        <p:tgtEl>
                                          <p:spTgt spid="4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23"/>
                                        </p:tgtEl>
                                        <p:attrNameLst>
                                          <p:attrName>style.visibility</p:attrName>
                                        </p:attrNameLst>
                                      </p:cBhvr>
                                      <p:to>
                                        <p:strVal val="visible"/>
                                      </p:to>
                                    </p:set>
                                    <p:animEffect transition="in" filter="fade">
                                      <p:cBhvr>
                                        <p:cTn id="41" dur="500"/>
                                        <p:tgtEl>
                                          <p:spTgt spid="4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6"/>
                                        </p:tgtEl>
                                        <p:attrNameLst>
                                          <p:attrName>style.visibility</p:attrName>
                                        </p:attrNameLst>
                                      </p:cBhvr>
                                      <p:to>
                                        <p:strVal val="visible"/>
                                      </p:to>
                                    </p:set>
                                    <p:animEffect transition="in" filter="fade">
                                      <p:cBhvr>
                                        <p:cTn id="44" dur="500"/>
                                        <p:tgtEl>
                                          <p:spTgt spid="4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41"/>
                                        </p:tgtEl>
                                        <p:attrNameLst>
                                          <p:attrName>style.visibility</p:attrName>
                                        </p:attrNameLst>
                                      </p:cBhvr>
                                      <p:to>
                                        <p:strVal val="visible"/>
                                      </p:to>
                                    </p:set>
                                    <p:animEffect transition="in" filter="fade">
                                      <p:cBhvr>
                                        <p:cTn id="47" dur="500"/>
                                        <p:tgtEl>
                                          <p:spTgt spid="4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11"/>
                                        </p:tgtEl>
                                        <p:attrNameLst>
                                          <p:attrName>style.visibility</p:attrName>
                                        </p:attrNameLst>
                                      </p:cBhvr>
                                      <p:to>
                                        <p:strVal val="visible"/>
                                      </p:to>
                                    </p:set>
                                    <p:animEffect transition="in" filter="fade">
                                      <p:cBhvr>
                                        <p:cTn id="50" dur="500"/>
                                        <p:tgtEl>
                                          <p:spTgt spid="4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12"/>
                                        </p:tgtEl>
                                        <p:attrNameLst>
                                          <p:attrName>style.visibility</p:attrName>
                                        </p:attrNameLst>
                                      </p:cBhvr>
                                      <p:to>
                                        <p:strVal val="visible"/>
                                      </p:to>
                                    </p:set>
                                    <p:animEffect transition="in" filter="fade">
                                      <p:cBhvr>
                                        <p:cTn id="55" dur="500"/>
                                        <p:tgtEl>
                                          <p:spTgt spid="4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13"/>
                                        </p:tgtEl>
                                        <p:attrNameLst>
                                          <p:attrName>style.visibility</p:attrName>
                                        </p:attrNameLst>
                                      </p:cBhvr>
                                      <p:to>
                                        <p:strVal val="visible"/>
                                      </p:to>
                                    </p:set>
                                    <p:animEffect transition="in" filter="fade">
                                      <p:cBhvr>
                                        <p:cTn id="58" dur="500"/>
                                        <p:tgtEl>
                                          <p:spTgt spid="4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14"/>
                                        </p:tgtEl>
                                        <p:attrNameLst>
                                          <p:attrName>style.visibility</p:attrName>
                                        </p:attrNameLst>
                                      </p:cBhvr>
                                      <p:to>
                                        <p:strVal val="visible"/>
                                      </p:to>
                                    </p:set>
                                    <p:animEffect transition="in" filter="fade">
                                      <p:cBhvr>
                                        <p:cTn id="61" dur="500"/>
                                        <p:tgtEl>
                                          <p:spTgt spid="4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15"/>
                                        </p:tgtEl>
                                        <p:attrNameLst>
                                          <p:attrName>style.visibility</p:attrName>
                                        </p:attrNameLst>
                                      </p:cBhvr>
                                      <p:to>
                                        <p:strVal val="visible"/>
                                      </p:to>
                                    </p:set>
                                    <p:animEffect transition="in" filter="fade">
                                      <p:cBhvr>
                                        <p:cTn id="64" dur="500"/>
                                        <p:tgtEl>
                                          <p:spTgt spid="41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9"/>
                                        </p:tgtEl>
                                        <p:attrNameLst>
                                          <p:attrName>style.visibility</p:attrName>
                                        </p:attrNameLst>
                                      </p:cBhvr>
                                      <p:to>
                                        <p:strVal val="visible"/>
                                      </p:to>
                                    </p:set>
                                    <p:animEffect transition="in" filter="fade">
                                      <p:cBhvr>
                                        <p:cTn id="67" dur="500"/>
                                        <p:tgtEl>
                                          <p:spTgt spid="43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40"/>
                                        </p:tgtEl>
                                        <p:attrNameLst>
                                          <p:attrName>style.visibility</p:attrName>
                                        </p:attrNameLst>
                                      </p:cBhvr>
                                      <p:to>
                                        <p:strVal val="visible"/>
                                      </p:to>
                                    </p:set>
                                    <p:animEffect transition="in" filter="fade">
                                      <p:cBhvr>
                                        <p:cTn id="70"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34" grpId="0"/>
      <p:bldP spid="435" grpId="0"/>
      <p:bldP spid="436" grpId="0"/>
      <p:bldP spid="437" grpId="0"/>
      <p:bldP spid="438" grpId="0"/>
      <p:bldP spid="439" grpId="0"/>
      <p:bldP spid="440" grpId="0"/>
      <p:bldP spid="4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CAB3C-AE04-E081-CDA9-F7CFF4F71869}"/>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78E50C0D-2556-7A03-2950-76BCF99CDB07}"/>
              </a:ext>
            </a:extLst>
          </p:cNvPr>
          <p:cNvSpPr/>
          <p:nvPr/>
        </p:nvSpPr>
        <p:spPr>
          <a:xfrm>
            <a:off x="0" y="28218"/>
            <a:ext cx="12264889"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he-IL" b="0" i="0" dirty="0">
              <a:solidFill>
                <a:srgbClr val="27251E"/>
              </a:solidFill>
              <a:effectLst/>
              <a:latin typeface="pplxSerif"/>
            </a:endParaRPr>
          </a:p>
        </p:txBody>
      </p:sp>
      <p:pic>
        <p:nvPicPr>
          <p:cNvPr id="1026" name="Picture 2">
            <a:extLst>
              <a:ext uri="{FF2B5EF4-FFF2-40B4-BE49-F238E27FC236}">
                <a16:creationId xmlns:a16="http://schemas.microsoft.com/office/drawing/2014/main" id="{D5A8086C-2624-58C8-6275-1C32F1950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32" y="1817778"/>
            <a:ext cx="3720616" cy="4117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4" descr="Amazon.com: צעיף כפיה ערבי לגברים כיסוי ראש מוסלמי צעיף ערבי צעיף טורבן,  שחור : ביגוד, נעליים ותכשיטים">
            <a:extLst>
              <a:ext uri="{FF2B5EF4-FFF2-40B4-BE49-F238E27FC236}">
                <a16:creationId xmlns:a16="http://schemas.microsoft.com/office/drawing/2014/main" id="{267D498C-BFC0-D0A5-3B65-5FB20BE51722}"/>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8536496" y="1883683"/>
            <a:ext cx="3323982" cy="41133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B02BC1-5FFF-D1E1-2C3D-8FBF7C9A2169}"/>
              </a:ext>
            </a:extLst>
          </p:cNvPr>
          <p:cNvSpPr/>
          <p:nvPr/>
        </p:nvSpPr>
        <p:spPr>
          <a:xfrm>
            <a:off x="0" y="0"/>
            <a:ext cx="12192000" cy="6858000"/>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rgbClr val="FF0000"/>
              </a:solidFill>
            </a:endParaRPr>
          </a:p>
        </p:txBody>
      </p:sp>
      <p:sp>
        <p:nvSpPr>
          <p:cNvPr id="5" name="TextBox 4">
            <a:extLst>
              <a:ext uri="{FF2B5EF4-FFF2-40B4-BE49-F238E27FC236}">
                <a16:creationId xmlns:a16="http://schemas.microsoft.com/office/drawing/2014/main" id="{C6A8E8BA-79B7-5E5A-FCCB-7B2EA132FC0A}"/>
              </a:ext>
            </a:extLst>
          </p:cNvPr>
          <p:cNvSpPr txBox="1"/>
          <p:nvPr/>
        </p:nvSpPr>
        <p:spPr>
          <a:xfrm>
            <a:off x="8857233" y="6276399"/>
            <a:ext cx="2682508" cy="369332"/>
          </a:xfrm>
          <a:prstGeom prst="rect">
            <a:avLst/>
          </a:prstGeom>
          <a:noFill/>
        </p:spPr>
        <p:txBody>
          <a:bodyPr wrap="square">
            <a:spAutoFit/>
          </a:bodyPr>
          <a:lstStyle/>
          <a:p>
            <a:pPr algn="l"/>
            <a:r>
              <a:rPr lang="he-IL" b="0" i="0" dirty="0">
                <a:solidFill>
                  <a:srgbClr val="27251E"/>
                </a:solidFill>
                <a:effectLst/>
                <a:latin typeface="pplxSerif"/>
              </a:rPr>
              <a:t> גילאי 2-15: </a:t>
            </a:r>
            <a:r>
              <a:rPr lang="he-IL" b="1" i="0" dirty="0">
                <a:solidFill>
                  <a:srgbClr val="27251E"/>
                </a:solidFill>
                <a:effectLst/>
                <a:latin typeface="pplxSerif"/>
              </a:rPr>
              <a:t>32%–36%</a:t>
            </a:r>
            <a:r>
              <a:rPr lang="he-IL" b="0" i="0" dirty="0">
                <a:solidFill>
                  <a:srgbClr val="27251E"/>
                </a:solidFill>
                <a:effectLst/>
                <a:latin typeface="pplxSerif"/>
              </a:rPr>
              <a:t>.</a:t>
            </a:r>
          </a:p>
        </p:txBody>
      </p:sp>
      <p:sp>
        <p:nvSpPr>
          <p:cNvPr id="6" name="TextBox 5">
            <a:extLst>
              <a:ext uri="{FF2B5EF4-FFF2-40B4-BE49-F238E27FC236}">
                <a16:creationId xmlns:a16="http://schemas.microsoft.com/office/drawing/2014/main" id="{931B595B-B9BB-6244-CBAB-3A8A68E0293B}"/>
              </a:ext>
            </a:extLst>
          </p:cNvPr>
          <p:cNvSpPr txBox="1"/>
          <p:nvPr/>
        </p:nvSpPr>
        <p:spPr>
          <a:xfrm>
            <a:off x="1335403" y="6230233"/>
            <a:ext cx="2487567" cy="369332"/>
          </a:xfrm>
          <a:prstGeom prst="rect">
            <a:avLst/>
          </a:prstGeom>
          <a:noFill/>
        </p:spPr>
        <p:txBody>
          <a:bodyPr wrap="square">
            <a:spAutoFit/>
          </a:bodyPr>
          <a:lstStyle/>
          <a:p>
            <a:pPr algn="l"/>
            <a:r>
              <a:rPr lang="he-IL" b="0" i="0" dirty="0">
                <a:solidFill>
                  <a:srgbClr val="27251E"/>
                </a:solidFill>
                <a:effectLst/>
                <a:latin typeface="pplxSerif"/>
              </a:rPr>
              <a:t>גילאי 2-15: </a:t>
            </a:r>
            <a:r>
              <a:rPr lang="he-IL" b="1" i="0" dirty="0">
                <a:solidFill>
                  <a:srgbClr val="27251E"/>
                </a:solidFill>
                <a:effectLst/>
                <a:latin typeface="pplxSerif"/>
              </a:rPr>
              <a:t>40%–45%</a:t>
            </a:r>
            <a:r>
              <a:rPr lang="he-IL" b="0" i="0" dirty="0">
                <a:solidFill>
                  <a:srgbClr val="27251E"/>
                </a:solidFill>
                <a:effectLst/>
                <a:latin typeface="pplxSerif"/>
              </a:rPr>
              <a:t>.</a:t>
            </a:r>
          </a:p>
        </p:txBody>
      </p:sp>
      <p:pic>
        <p:nvPicPr>
          <p:cNvPr id="3" name="Picture 2">
            <a:extLst>
              <a:ext uri="{FF2B5EF4-FFF2-40B4-BE49-F238E27FC236}">
                <a16:creationId xmlns:a16="http://schemas.microsoft.com/office/drawing/2014/main" id="{3C5B6E05-DFCF-B9B7-2159-454DA67DB078}"/>
              </a:ext>
            </a:extLst>
          </p:cNvPr>
          <p:cNvPicPr>
            <a:picLocks noChangeAspect="1"/>
          </p:cNvPicPr>
          <p:nvPr/>
        </p:nvPicPr>
        <p:blipFill>
          <a:blip r:embed="rId5">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
        <p:nvSpPr>
          <p:cNvPr id="7" name="TextBox 6">
            <a:extLst>
              <a:ext uri="{FF2B5EF4-FFF2-40B4-BE49-F238E27FC236}">
                <a16:creationId xmlns:a16="http://schemas.microsoft.com/office/drawing/2014/main" id="{2893E326-90A3-BAD5-0228-C4DAE9AA6157}"/>
              </a:ext>
            </a:extLst>
          </p:cNvPr>
          <p:cNvSpPr txBox="1"/>
          <p:nvPr/>
        </p:nvSpPr>
        <p:spPr>
          <a:xfrm>
            <a:off x="-1270659" y="66318"/>
            <a:ext cx="12191999" cy="707886"/>
          </a:xfrm>
          <a:prstGeom prst="rect">
            <a:avLst/>
          </a:prstGeom>
          <a:noFill/>
        </p:spPr>
        <p:txBody>
          <a:bodyPr wrap="square" rtlCol="0">
            <a:spAutoFit/>
          </a:bodyPr>
          <a:lstStyle/>
          <a:p>
            <a:pPr algn="ctr" rtl="1">
              <a:buClr>
                <a:srgbClr val="595959"/>
              </a:buClr>
              <a:buSzPts val="4800"/>
            </a:pPr>
            <a:r>
              <a:rPr lang="he-IL" sz="4000" b="1" dirty="0">
                <a:solidFill>
                  <a:schemeClr val="bg1"/>
                </a:solidFill>
                <a:latin typeface="Calibri"/>
                <a:ea typeface="Calibri"/>
                <a:cs typeface="Calibri"/>
              </a:rPr>
              <a:t>כמה מילים על מגזרים</a:t>
            </a:r>
            <a:endParaRPr lang="en-US" sz="4000" b="1" dirty="0">
              <a:solidFill>
                <a:schemeClr val="bg1"/>
              </a:solidFill>
              <a:latin typeface="Calibri"/>
              <a:ea typeface="Calibri"/>
              <a:cs typeface="Calibri"/>
            </a:endParaRPr>
          </a:p>
        </p:txBody>
      </p:sp>
    </p:spTree>
    <p:extLst>
      <p:ext uri="{BB962C8B-B14F-4D97-AF65-F5344CB8AC3E}">
        <p14:creationId xmlns:p14="http://schemas.microsoft.com/office/powerpoint/2010/main" val="348904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6489-0691-E17A-D463-0998ADBD07F1}"/>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6FA1D3F9-A93A-79E4-B2DA-DBF5774DD20A}"/>
              </a:ext>
            </a:extLst>
          </p:cNvPr>
          <p:cNvSpPr/>
          <p:nvPr/>
        </p:nvSpPr>
        <p:spPr>
          <a:xfrm>
            <a:off x="-72890" y="-11385"/>
            <a:ext cx="12264889"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D489091F-AD3F-3318-B04E-7F5EA2307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58" y="2065653"/>
            <a:ext cx="3720616" cy="4117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6568D868-FE04-8C08-A8E4-FF0A3561798A}"/>
              </a:ext>
            </a:extLst>
          </p:cNvPr>
          <p:cNvGraphicFramePr>
            <a:graphicFrameLocks noGrp="1"/>
          </p:cNvGraphicFramePr>
          <p:nvPr>
            <p:extLst>
              <p:ext uri="{D42A27DB-BD31-4B8C-83A1-F6EECF244321}">
                <p14:modId xmlns:p14="http://schemas.microsoft.com/office/powerpoint/2010/main" val="3242936267"/>
              </p:ext>
            </p:extLst>
          </p:nvPr>
        </p:nvGraphicFramePr>
        <p:xfrm>
          <a:off x="6013199" y="1038860"/>
          <a:ext cx="5426857" cy="5821680"/>
        </p:xfrm>
        <a:graphic>
          <a:graphicData uri="http://schemas.openxmlformats.org/drawingml/2006/table">
            <a:tbl>
              <a:tblPr firstRow="1" bandRow="1">
                <a:tableStyleId>{00A15C55-8517-42AA-B614-E9B94910E393}</a:tableStyleId>
              </a:tblPr>
              <a:tblGrid>
                <a:gridCol w="1743959">
                  <a:extLst>
                    <a:ext uri="{9D8B030D-6E8A-4147-A177-3AD203B41FA5}">
                      <a16:colId xmlns:a16="http://schemas.microsoft.com/office/drawing/2014/main" val="996885946"/>
                    </a:ext>
                  </a:extLst>
                </a:gridCol>
                <a:gridCol w="2215299">
                  <a:extLst>
                    <a:ext uri="{9D8B030D-6E8A-4147-A177-3AD203B41FA5}">
                      <a16:colId xmlns:a16="http://schemas.microsoft.com/office/drawing/2014/main" val="719787544"/>
                    </a:ext>
                  </a:extLst>
                </a:gridCol>
                <a:gridCol w="1467599">
                  <a:extLst>
                    <a:ext uri="{9D8B030D-6E8A-4147-A177-3AD203B41FA5}">
                      <a16:colId xmlns:a16="http://schemas.microsoft.com/office/drawing/2014/main" val="1116546788"/>
                    </a:ext>
                  </a:extLst>
                </a:gridCol>
              </a:tblGrid>
              <a:tr h="332827">
                <a:tc>
                  <a:txBody>
                    <a:bodyPr/>
                    <a:lstStyle/>
                    <a:p>
                      <a:pPr algn="ctr"/>
                      <a:r>
                        <a:rPr lang="he-IL" sz="1800" b="1" u="none" strike="noStrike" kern="1200" cap="none" dirty="0">
                          <a:solidFill>
                            <a:srgbClr val="002060"/>
                          </a:solidFill>
                          <a:effectLst>
                            <a:outerShdw blurRad="38100" dist="38100" dir="2700000" algn="tl">
                              <a:srgbClr val="000000">
                                <a:alpha val="43137"/>
                              </a:srgbClr>
                            </a:outerShdw>
                          </a:effectLst>
                          <a:sym typeface="Arial"/>
                        </a:rPr>
                        <a:t>תו תקן?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algn="ct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endParaRPr lang="en-IL" sz="1050" dirty="0"/>
                    </a:p>
                  </a:txBody>
                  <a:tcPr/>
                </a:tc>
                <a:extLst>
                  <a:ext uri="{0D108BD9-81ED-4DB2-BD59-A6C34878D82A}">
                    <a16:rowId xmlns:a16="http://schemas.microsoft.com/office/drawing/2014/main" val="341303375"/>
                  </a:ext>
                </a:extLst>
              </a:tr>
              <a:tr h="293671">
                <a:tc>
                  <a:txBody>
                    <a:bodyPr/>
                    <a:lstStyle/>
                    <a:p>
                      <a:pPr algn="r"/>
                      <a:endParaRPr lang="en-IL" sz="1050" dirty="0"/>
                    </a:p>
                  </a:txBody>
                  <a:tcPr/>
                </a:tc>
                <a:tc>
                  <a:txBody>
                    <a:bodyPr/>
                    <a:lstStyle/>
                    <a:p>
                      <a:pPr algn="r"/>
                      <a:r>
                        <a:rPr lang="he-IL" sz="1600" b="1" kern="1200" dirty="0">
                          <a:solidFill>
                            <a:srgbClr val="002060"/>
                          </a:solidFill>
                          <a:effectLst>
                            <a:outerShdw blurRad="38100" dist="38100" dir="2700000" algn="tl">
                              <a:srgbClr val="000000">
                                <a:alpha val="43137"/>
                              </a:srgbClr>
                            </a:outerShdw>
                          </a:effectLst>
                        </a:rPr>
                        <a:t>אלעד</a:t>
                      </a:r>
                      <a:endParaRPr lang="en-IL" sz="4000" b="1" i="1" kern="1200"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endParaRPr>
                    </a:p>
                  </a:txBody>
                  <a:tcPr/>
                </a:tc>
                <a:tc rowSpan="4">
                  <a:txBody>
                    <a:bodyPr/>
                    <a:lstStyle/>
                    <a:p>
                      <a:pPr algn="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ערים</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271717547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בני ברק</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874010177"/>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ביתר עילית</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1918379264"/>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מודיעין עילית</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3362733835"/>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עמנואל</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rowSpan="3">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מועצות מקומיות</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2821981761"/>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קרית יערים</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978925877"/>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רכסים</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3915393397"/>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נחל שורק</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rowSpan="8">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מועצות אזוריות (זיקה)</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nchor="ctr">
                    <a:solidFill>
                      <a:schemeClr val="accent4">
                        <a:lumMod val="20000"/>
                        <a:lumOff val="80000"/>
                      </a:schemeClr>
                    </a:solidFill>
                  </a:tcPr>
                </a:tc>
                <a:extLst>
                  <a:ext uri="{0D108BD9-81ED-4DB2-BD59-A6C34878D82A}">
                    <a16:rowId xmlns:a16="http://schemas.microsoft.com/office/drawing/2014/main" val="1755323036"/>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מטה בנימין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326471245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שדות דן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420011018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שומרון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533625307"/>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גוש עציון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163925260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מרום גליל</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407123349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הר חברון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3876364406"/>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2340772720"/>
                  </a:ext>
                </a:extLst>
              </a:tr>
            </a:tbl>
          </a:graphicData>
        </a:graphic>
      </p:graphicFrame>
      <p:pic>
        <p:nvPicPr>
          <p:cNvPr id="23" name="Picture 2" descr="מתי נכון לטפל בהפרעות קשב וריכוז באמצעות הומאופתיה | יוסי תגורי">
            <a:extLst>
              <a:ext uri="{FF2B5EF4-FFF2-40B4-BE49-F238E27FC236}">
                <a16:creationId xmlns:a16="http://schemas.microsoft.com/office/drawing/2014/main" id="{817E0F17-CD5A-577D-ECC6-4DB032995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578" y="1397197"/>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מתי נכון לטפל בהפרעות קשב וריכוז באמצעות הומאופתיה | יוסי תגורי">
            <a:extLst>
              <a:ext uri="{FF2B5EF4-FFF2-40B4-BE49-F238E27FC236}">
                <a16:creationId xmlns:a16="http://schemas.microsoft.com/office/drawing/2014/main" id="{7BDF3769-E328-6A98-BB69-F1B08092D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1722659"/>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מתי נכון לטפל בהפרעות קשב וריכוז באמצעות הומאופתיה | יוסי תגורי">
            <a:extLst>
              <a:ext uri="{FF2B5EF4-FFF2-40B4-BE49-F238E27FC236}">
                <a16:creationId xmlns:a16="http://schemas.microsoft.com/office/drawing/2014/main" id="{518C98C2-C84D-D233-0C75-80EAC6A4B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2089473"/>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מתי נכון לטפל בהפרעות קשב וריכוז באמצעות הומאופתיה | יוסי תגורי">
            <a:extLst>
              <a:ext uri="{FF2B5EF4-FFF2-40B4-BE49-F238E27FC236}">
                <a16:creationId xmlns:a16="http://schemas.microsoft.com/office/drawing/2014/main" id="{11A5000A-155D-41E7-064C-A57DB417B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2456287"/>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מתי נכון לטפל בהפרעות קשב וריכוז באמצעות הומאופתיה | יוסי תגורי">
            <a:extLst>
              <a:ext uri="{FF2B5EF4-FFF2-40B4-BE49-F238E27FC236}">
                <a16:creationId xmlns:a16="http://schemas.microsoft.com/office/drawing/2014/main" id="{D728D6A1-875E-BB68-01F5-468150EE2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578" y="2870235"/>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מתי נכון לטפל בהפרעות קשב וריכוז באמצעות הומאופתיה | יוסי תגורי">
            <a:extLst>
              <a:ext uri="{FF2B5EF4-FFF2-40B4-BE49-F238E27FC236}">
                <a16:creationId xmlns:a16="http://schemas.microsoft.com/office/drawing/2014/main" id="{5ECFE12C-D305-3653-4EA1-E4A7D7198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3578647"/>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מתי נכון לטפל בהפרעות קשב וריכוז באמצעות הומאופתיה | יוסי תגורי">
            <a:extLst>
              <a:ext uri="{FF2B5EF4-FFF2-40B4-BE49-F238E27FC236}">
                <a16:creationId xmlns:a16="http://schemas.microsoft.com/office/drawing/2014/main" id="{A31DD541-012A-D333-10DA-DA1C9DA12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4324568"/>
            <a:ext cx="334258" cy="325462"/>
          </a:xfrm>
          <a:prstGeom prst="rect">
            <a:avLst/>
          </a:prstGeom>
          <a:solidFill>
            <a:schemeClr val="accent2">
              <a:lumMod val="75000"/>
            </a:schemeClr>
          </a:solidFill>
          <a:ln>
            <a:solidFill>
              <a:schemeClr val="bg1"/>
            </a:solidFill>
          </a:ln>
        </p:spPr>
      </p:pic>
      <p:cxnSp>
        <p:nvCxnSpPr>
          <p:cNvPr id="31" name="Straight Connector 30">
            <a:extLst>
              <a:ext uri="{FF2B5EF4-FFF2-40B4-BE49-F238E27FC236}">
                <a16:creationId xmlns:a16="http://schemas.microsoft.com/office/drawing/2014/main" id="{75DED87E-A512-2279-89C2-408319812199}"/>
              </a:ext>
            </a:extLst>
          </p:cNvPr>
          <p:cNvCxnSpPr>
            <a:stCxn id="23" idx="0"/>
            <a:endCxn id="23" idx="3"/>
          </p:cNvCxnSpPr>
          <p:nvPr/>
        </p:nvCxnSpPr>
        <p:spPr>
          <a:xfrm>
            <a:off x="7052707" y="1397197"/>
            <a:ext cx="167129" cy="162731"/>
          </a:xfrm>
          <a:prstGeom prst="line">
            <a:avLst/>
          </a:prstGeom>
        </p:spPr>
        <p:style>
          <a:lnRef idx="2">
            <a:schemeClr val="accent6"/>
          </a:lnRef>
          <a:fillRef idx="0">
            <a:schemeClr val="accent6"/>
          </a:fillRef>
          <a:effectRef idx="1">
            <a:schemeClr val="accent6"/>
          </a:effectRef>
          <a:fontRef idx="minor">
            <a:schemeClr val="tx1"/>
          </a:fontRef>
        </p:style>
      </p:cxnSp>
      <p:cxnSp>
        <p:nvCxnSpPr>
          <p:cNvPr id="32" name="Straight Connector 31">
            <a:extLst>
              <a:ext uri="{FF2B5EF4-FFF2-40B4-BE49-F238E27FC236}">
                <a16:creationId xmlns:a16="http://schemas.microsoft.com/office/drawing/2014/main" id="{6FD8F5A9-1FBE-DA6F-BC0A-1542E790E462}"/>
              </a:ext>
            </a:extLst>
          </p:cNvPr>
          <p:cNvCxnSpPr/>
          <p:nvPr/>
        </p:nvCxnSpPr>
        <p:spPr>
          <a:xfrm>
            <a:off x="7052706" y="2870235"/>
            <a:ext cx="167129" cy="162731"/>
          </a:xfrm>
          <a:prstGeom prst="line">
            <a:avLst/>
          </a:prstGeom>
        </p:spPr>
        <p:style>
          <a:lnRef idx="2">
            <a:schemeClr val="accent6"/>
          </a:lnRef>
          <a:fillRef idx="0">
            <a:schemeClr val="accent6"/>
          </a:fillRef>
          <a:effectRef idx="1">
            <a:schemeClr val="accent6"/>
          </a:effectRef>
          <a:fontRef idx="minor">
            <a:schemeClr val="tx1"/>
          </a:fontRef>
        </p:style>
      </p:cxnSp>
      <p:pic>
        <p:nvPicPr>
          <p:cNvPr id="33" name="Picture 2" descr="מתי נכון לטפל בהפרעות קשב וריכוז באמצעות הומאופתיה | יוסי תגורי">
            <a:extLst>
              <a:ext uri="{FF2B5EF4-FFF2-40B4-BE49-F238E27FC236}">
                <a16:creationId xmlns:a16="http://schemas.microsoft.com/office/drawing/2014/main" id="{551B42C4-2089-CFD8-9C0D-8C15113FD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521" y="6176741"/>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9B97F1E-5D29-AE73-C3A5-291D500528B6}"/>
              </a:ext>
            </a:extLst>
          </p:cNvPr>
          <p:cNvPicPr>
            <a:picLocks noChangeAspect="1"/>
          </p:cNvPicPr>
          <p:nvPr/>
        </p:nvPicPr>
        <p:blipFill>
          <a:blip r:embed="rId5"/>
          <a:stretch>
            <a:fillRect/>
          </a:stretch>
        </p:blipFill>
        <p:spPr>
          <a:xfrm>
            <a:off x="6839037" y="3949700"/>
            <a:ext cx="427338" cy="349388"/>
          </a:xfrm>
          <a:prstGeom prst="rect">
            <a:avLst/>
          </a:prstGeom>
        </p:spPr>
      </p:pic>
      <p:pic>
        <p:nvPicPr>
          <p:cNvPr id="38" name="Picture 37">
            <a:extLst>
              <a:ext uri="{FF2B5EF4-FFF2-40B4-BE49-F238E27FC236}">
                <a16:creationId xmlns:a16="http://schemas.microsoft.com/office/drawing/2014/main" id="{3226830B-CF75-6A1D-40FE-53189EE19297}"/>
              </a:ext>
            </a:extLst>
          </p:cNvPr>
          <p:cNvPicPr>
            <a:picLocks noChangeAspect="1"/>
          </p:cNvPicPr>
          <p:nvPr/>
        </p:nvPicPr>
        <p:blipFill>
          <a:blip r:embed="rId5"/>
          <a:stretch>
            <a:fillRect/>
          </a:stretch>
        </p:blipFill>
        <p:spPr>
          <a:xfrm>
            <a:off x="6885578" y="5421195"/>
            <a:ext cx="427338" cy="349388"/>
          </a:xfrm>
          <a:prstGeom prst="rect">
            <a:avLst/>
          </a:prstGeom>
        </p:spPr>
      </p:pic>
      <p:pic>
        <p:nvPicPr>
          <p:cNvPr id="39" name="Picture 2" descr="מתי נכון לטפל בהפרעות קשב וריכוז באמצעות הומאופתיה | יוסי תגורי">
            <a:extLst>
              <a:ext uri="{FF2B5EF4-FFF2-40B4-BE49-F238E27FC236}">
                <a16:creationId xmlns:a16="http://schemas.microsoft.com/office/drawing/2014/main" id="{E3434D85-238B-C57C-EF48-0810A124A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117" y="5770583"/>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מתי נכון לטפל בהפרעות קשב וריכוז באמצעות הומאופתיה | יוסי תגורי">
            <a:extLst>
              <a:ext uri="{FF2B5EF4-FFF2-40B4-BE49-F238E27FC236}">
                <a16:creationId xmlns:a16="http://schemas.microsoft.com/office/drawing/2014/main" id="{56879D5A-C91B-8BCF-1942-73A891B6D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670" y="3230535"/>
            <a:ext cx="334258" cy="32546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D452A4A2-C6C3-9B68-25BD-1C2D5D2DD88F}"/>
              </a:ext>
            </a:extLst>
          </p:cNvPr>
          <p:cNvSpPr/>
          <p:nvPr/>
        </p:nvSpPr>
        <p:spPr>
          <a:xfrm>
            <a:off x="5758360" y="3926759"/>
            <a:ext cx="5863382" cy="2880076"/>
          </a:xfrm>
          <a:prstGeom prst="rect">
            <a:avLst/>
          </a:prstGeom>
          <a:solidFill>
            <a:schemeClr val="accent3">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33034842-A419-DEC1-80F5-72EB625743B1}"/>
              </a:ext>
            </a:extLst>
          </p:cNvPr>
          <p:cNvSpPr/>
          <p:nvPr/>
        </p:nvSpPr>
        <p:spPr>
          <a:xfrm>
            <a:off x="0" y="0"/>
            <a:ext cx="12192000" cy="6858000"/>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rgbClr val="FF0000"/>
              </a:solidFill>
            </a:endParaRPr>
          </a:p>
        </p:txBody>
      </p:sp>
      <p:pic>
        <p:nvPicPr>
          <p:cNvPr id="3" name="Picture 2">
            <a:extLst>
              <a:ext uri="{FF2B5EF4-FFF2-40B4-BE49-F238E27FC236}">
                <a16:creationId xmlns:a16="http://schemas.microsoft.com/office/drawing/2014/main" id="{034AC0C9-43CA-B8FA-AD0F-88B9FF803DFB}"/>
              </a:ext>
            </a:extLst>
          </p:cNvPr>
          <p:cNvPicPr>
            <a:picLocks noChangeAspect="1"/>
          </p:cNvPicPr>
          <p:nvPr/>
        </p:nvPicPr>
        <p:blipFill>
          <a:blip r:embed="rId6">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Tree>
    <p:extLst>
      <p:ext uri="{BB962C8B-B14F-4D97-AF65-F5344CB8AC3E}">
        <p14:creationId xmlns:p14="http://schemas.microsoft.com/office/powerpoint/2010/main" val="69866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8358C-27B3-DA3C-90E2-7044C9F32E95}"/>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A4EA94E2-3807-2853-6747-4627F50B1917}"/>
              </a:ext>
            </a:extLst>
          </p:cNvPr>
          <p:cNvSpPr/>
          <p:nvPr/>
        </p:nvSpPr>
        <p:spPr>
          <a:xfrm>
            <a:off x="-72890" y="-11385"/>
            <a:ext cx="12264889"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EC747D64-1CF0-E721-C279-1CEF7729E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58" y="2065653"/>
            <a:ext cx="3720616" cy="4117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EAA32971-29EA-567E-22C7-D06631D36AF2}"/>
              </a:ext>
            </a:extLst>
          </p:cNvPr>
          <p:cNvGraphicFramePr>
            <a:graphicFrameLocks noGrp="1"/>
          </p:cNvGraphicFramePr>
          <p:nvPr/>
        </p:nvGraphicFramePr>
        <p:xfrm>
          <a:off x="6013199" y="1038860"/>
          <a:ext cx="5426857" cy="5821680"/>
        </p:xfrm>
        <a:graphic>
          <a:graphicData uri="http://schemas.openxmlformats.org/drawingml/2006/table">
            <a:tbl>
              <a:tblPr firstRow="1" bandRow="1">
                <a:tableStyleId>{00A15C55-8517-42AA-B614-E9B94910E393}</a:tableStyleId>
              </a:tblPr>
              <a:tblGrid>
                <a:gridCol w="1743959">
                  <a:extLst>
                    <a:ext uri="{9D8B030D-6E8A-4147-A177-3AD203B41FA5}">
                      <a16:colId xmlns:a16="http://schemas.microsoft.com/office/drawing/2014/main" val="996885946"/>
                    </a:ext>
                  </a:extLst>
                </a:gridCol>
                <a:gridCol w="2215299">
                  <a:extLst>
                    <a:ext uri="{9D8B030D-6E8A-4147-A177-3AD203B41FA5}">
                      <a16:colId xmlns:a16="http://schemas.microsoft.com/office/drawing/2014/main" val="719787544"/>
                    </a:ext>
                  </a:extLst>
                </a:gridCol>
                <a:gridCol w="1467599">
                  <a:extLst>
                    <a:ext uri="{9D8B030D-6E8A-4147-A177-3AD203B41FA5}">
                      <a16:colId xmlns:a16="http://schemas.microsoft.com/office/drawing/2014/main" val="1116546788"/>
                    </a:ext>
                  </a:extLst>
                </a:gridCol>
              </a:tblGrid>
              <a:tr h="332827">
                <a:tc>
                  <a:txBody>
                    <a:bodyPr/>
                    <a:lstStyle/>
                    <a:p>
                      <a:pPr algn="ctr"/>
                      <a:r>
                        <a:rPr lang="he-IL" sz="1800" b="1" u="none" strike="noStrike" kern="1200" cap="none" dirty="0">
                          <a:solidFill>
                            <a:srgbClr val="002060"/>
                          </a:solidFill>
                          <a:effectLst>
                            <a:outerShdw blurRad="38100" dist="38100" dir="2700000" algn="tl">
                              <a:srgbClr val="000000">
                                <a:alpha val="43137"/>
                              </a:srgbClr>
                            </a:outerShdw>
                          </a:effectLst>
                          <a:sym typeface="Arial"/>
                        </a:rPr>
                        <a:t>תו תקן?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algn="ct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endParaRPr lang="en-IL" sz="1050" dirty="0"/>
                    </a:p>
                  </a:txBody>
                  <a:tcPr/>
                </a:tc>
                <a:extLst>
                  <a:ext uri="{0D108BD9-81ED-4DB2-BD59-A6C34878D82A}">
                    <a16:rowId xmlns:a16="http://schemas.microsoft.com/office/drawing/2014/main" val="341303375"/>
                  </a:ext>
                </a:extLst>
              </a:tr>
              <a:tr h="293671">
                <a:tc>
                  <a:txBody>
                    <a:bodyPr/>
                    <a:lstStyle/>
                    <a:p>
                      <a:pPr algn="r"/>
                      <a:endParaRPr lang="en-IL" sz="1050" dirty="0"/>
                    </a:p>
                  </a:txBody>
                  <a:tcPr/>
                </a:tc>
                <a:tc>
                  <a:txBody>
                    <a:bodyPr/>
                    <a:lstStyle/>
                    <a:p>
                      <a:pPr algn="r"/>
                      <a:r>
                        <a:rPr lang="he-IL" sz="1600" b="1" kern="1200" dirty="0">
                          <a:solidFill>
                            <a:srgbClr val="002060"/>
                          </a:solidFill>
                          <a:effectLst>
                            <a:outerShdw blurRad="38100" dist="38100" dir="2700000" algn="tl">
                              <a:srgbClr val="000000">
                                <a:alpha val="43137"/>
                              </a:srgbClr>
                            </a:outerShdw>
                          </a:effectLst>
                        </a:rPr>
                        <a:t>אלעד</a:t>
                      </a:r>
                      <a:endParaRPr lang="en-IL" sz="4000" b="1" i="1" kern="1200"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endParaRPr>
                    </a:p>
                  </a:txBody>
                  <a:tcPr/>
                </a:tc>
                <a:tc rowSpan="4">
                  <a:txBody>
                    <a:bodyPr/>
                    <a:lstStyle/>
                    <a:p>
                      <a:pPr algn="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ערים</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271717547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בני ברק</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874010177"/>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ביתר עילית</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1918379264"/>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מודיעין עילית</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3362733835"/>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עמנואל</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rowSpan="3">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מועצות מקומיות</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2821981761"/>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קרית יערים</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978925877"/>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600" b="1" u="none" strike="noStrike" kern="1200" cap="none" dirty="0">
                          <a:solidFill>
                            <a:srgbClr val="002060"/>
                          </a:solidFill>
                          <a:effectLst>
                            <a:outerShdw blurRad="38100" dist="38100" dir="2700000" algn="tl">
                              <a:srgbClr val="000000">
                                <a:alpha val="43137"/>
                              </a:srgbClr>
                            </a:outerShdw>
                          </a:effectLst>
                          <a:sym typeface="Arial"/>
                        </a:rPr>
                        <a:t>רכסים</a:t>
                      </a:r>
                      <a:endParaRPr lang="en-IL" sz="16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3915393397"/>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נחל שורק</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rowSpan="8">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מועצות אזוריות (זיקה)</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nchor="ctr">
                    <a:solidFill>
                      <a:schemeClr val="accent4">
                        <a:lumMod val="20000"/>
                        <a:lumOff val="80000"/>
                      </a:schemeClr>
                    </a:solidFill>
                  </a:tcPr>
                </a:tc>
                <a:extLst>
                  <a:ext uri="{0D108BD9-81ED-4DB2-BD59-A6C34878D82A}">
                    <a16:rowId xmlns:a16="http://schemas.microsoft.com/office/drawing/2014/main" val="1755323036"/>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מטה בנימין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326471245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שדות דן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420011018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שומרון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533625307"/>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גוש עציון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163925260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מרום גליל</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4071233490"/>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r>
                        <a:rPr lang="he-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rPr>
                        <a:t>הר חברון</a:t>
                      </a: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3876364406"/>
                  </a:ext>
                </a:extLst>
              </a:tr>
              <a:tr h="332827">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a:txBody>
                    <a:bodyPr/>
                    <a:lstStyle/>
                    <a:p>
                      <a:pPr marR="0" algn="r" rtl="0">
                        <a:lnSpc>
                          <a:spcPct val="100000"/>
                        </a:lnSpc>
                        <a:spcBef>
                          <a:spcPts val="0"/>
                        </a:spcBef>
                        <a:spcAft>
                          <a:spcPts val="0"/>
                        </a:spcAft>
                        <a:buClr>
                          <a:srgbClr val="000000"/>
                        </a:buClr>
                        <a:buFont typeface="Arial"/>
                      </a:pPr>
                      <a:endParaRPr lang="en-IL" sz="1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tc vMerge="1">
                  <a:txBody>
                    <a:bodyPr/>
                    <a:lstStyle/>
                    <a:p>
                      <a:pPr marR="0" algn="r" rtl="0">
                        <a:lnSpc>
                          <a:spcPct val="100000"/>
                        </a:lnSpc>
                        <a:spcBef>
                          <a:spcPts val="0"/>
                        </a:spcBef>
                        <a:spcAft>
                          <a:spcPts val="0"/>
                        </a:spcAft>
                        <a:buClr>
                          <a:srgbClr val="000000"/>
                        </a:buClr>
                        <a:buFont typeface="Arial"/>
                      </a:pPr>
                      <a:endParaRPr lang="en-IL" sz="2800" b="1" i="1" u="none" strike="noStrike" kern="1200" cap="none" dirty="0">
                        <a:solidFill>
                          <a:srgbClr val="002060"/>
                        </a:solidFill>
                        <a:effectLst>
                          <a:outerShdw blurRad="38100" dist="38100" dir="2700000" algn="tl">
                            <a:srgbClr val="000000">
                              <a:alpha val="43137"/>
                            </a:srgbClr>
                          </a:outerShdw>
                        </a:effectLst>
                        <a:latin typeface="Georgia" panose="02040502050405020303" pitchFamily="18" charset="0"/>
                        <a:ea typeface="+mn-ea"/>
                        <a:cs typeface="+mn-cs"/>
                        <a:sym typeface="Arial"/>
                      </a:endParaRPr>
                    </a:p>
                  </a:txBody>
                  <a:tcPr/>
                </a:tc>
                <a:extLst>
                  <a:ext uri="{0D108BD9-81ED-4DB2-BD59-A6C34878D82A}">
                    <a16:rowId xmlns:a16="http://schemas.microsoft.com/office/drawing/2014/main" val="2340772720"/>
                  </a:ext>
                </a:extLst>
              </a:tr>
            </a:tbl>
          </a:graphicData>
        </a:graphic>
      </p:graphicFrame>
      <p:pic>
        <p:nvPicPr>
          <p:cNvPr id="23" name="Picture 2" descr="מתי נכון לטפל בהפרעות קשב וריכוז באמצעות הומאופתיה | יוסי תגורי">
            <a:extLst>
              <a:ext uri="{FF2B5EF4-FFF2-40B4-BE49-F238E27FC236}">
                <a16:creationId xmlns:a16="http://schemas.microsoft.com/office/drawing/2014/main" id="{E4D54C4A-2EE6-10EC-3250-CCB6B05A6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578" y="1397197"/>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מתי נכון לטפל בהפרעות קשב וריכוז באמצעות הומאופתיה | יוסי תגורי">
            <a:extLst>
              <a:ext uri="{FF2B5EF4-FFF2-40B4-BE49-F238E27FC236}">
                <a16:creationId xmlns:a16="http://schemas.microsoft.com/office/drawing/2014/main" id="{8BEB5772-71B7-F7EE-0DEE-FB3EDBB5F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1722659"/>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מתי נכון לטפל בהפרעות קשב וריכוז באמצעות הומאופתיה | יוסי תגורי">
            <a:extLst>
              <a:ext uri="{FF2B5EF4-FFF2-40B4-BE49-F238E27FC236}">
                <a16:creationId xmlns:a16="http://schemas.microsoft.com/office/drawing/2014/main" id="{25CF0E91-3960-93F1-2E6C-15A44D45F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2089473"/>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מתי נכון לטפל בהפרעות קשב וריכוז באמצעות הומאופתיה | יוסי תגורי">
            <a:extLst>
              <a:ext uri="{FF2B5EF4-FFF2-40B4-BE49-F238E27FC236}">
                <a16:creationId xmlns:a16="http://schemas.microsoft.com/office/drawing/2014/main" id="{808BE43A-538A-83FF-DB93-06D411E1E7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2456287"/>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מתי נכון לטפל בהפרעות קשב וריכוז באמצעות הומאופתיה | יוסי תגורי">
            <a:extLst>
              <a:ext uri="{FF2B5EF4-FFF2-40B4-BE49-F238E27FC236}">
                <a16:creationId xmlns:a16="http://schemas.microsoft.com/office/drawing/2014/main" id="{ED49AEEC-EBBB-BBE0-BDC8-AE83F282E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5578" y="2870235"/>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מתי נכון לטפל בהפרעות קשב וריכוז באמצעות הומאופתיה | יוסי תגורי">
            <a:extLst>
              <a:ext uri="{FF2B5EF4-FFF2-40B4-BE49-F238E27FC236}">
                <a16:creationId xmlns:a16="http://schemas.microsoft.com/office/drawing/2014/main" id="{269557AF-5884-288F-5F7C-8BDE9B829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3578647"/>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מתי נכון לטפל בהפרעות קשב וריכוז באמצעות הומאופתיה | יוסי תגורי">
            <a:extLst>
              <a:ext uri="{FF2B5EF4-FFF2-40B4-BE49-F238E27FC236}">
                <a16:creationId xmlns:a16="http://schemas.microsoft.com/office/drawing/2014/main" id="{F207776C-7AC4-3842-741F-050448B07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646" y="4324568"/>
            <a:ext cx="334258" cy="325462"/>
          </a:xfrm>
          <a:prstGeom prst="rect">
            <a:avLst/>
          </a:prstGeom>
          <a:solidFill>
            <a:schemeClr val="accent2">
              <a:lumMod val="75000"/>
            </a:schemeClr>
          </a:solidFill>
          <a:ln>
            <a:solidFill>
              <a:schemeClr val="bg1"/>
            </a:solidFill>
          </a:ln>
        </p:spPr>
      </p:pic>
      <p:cxnSp>
        <p:nvCxnSpPr>
          <p:cNvPr id="31" name="Straight Connector 30">
            <a:extLst>
              <a:ext uri="{FF2B5EF4-FFF2-40B4-BE49-F238E27FC236}">
                <a16:creationId xmlns:a16="http://schemas.microsoft.com/office/drawing/2014/main" id="{2364F622-94BA-920C-6349-3CB8E8BE145B}"/>
              </a:ext>
            </a:extLst>
          </p:cNvPr>
          <p:cNvCxnSpPr>
            <a:stCxn id="23" idx="0"/>
            <a:endCxn id="23" idx="3"/>
          </p:cNvCxnSpPr>
          <p:nvPr/>
        </p:nvCxnSpPr>
        <p:spPr>
          <a:xfrm>
            <a:off x="7052707" y="1397197"/>
            <a:ext cx="167129" cy="162731"/>
          </a:xfrm>
          <a:prstGeom prst="line">
            <a:avLst/>
          </a:prstGeom>
        </p:spPr>
        <p:style>
          <a:lnRef idx="2">
            <a:schemeClr val="accent6"/>
          </a:lnRef>
          <a:fillRef idx="0">
            <a:schemeClr val="accent6"/>
          </a:fillRef>
          <a:effectRef idx="1">
            <a:schemeClr val="accent6"/>
          </a:effectRef>
          <a:fontRef idx="minor">
            <a:schemeClr val="tx1"/>
          </a:fontRef>
        </p:style>
      </p:cxnSp>
      <p:cxnSp>
        <p:nvCxnSpPr>
          <p:cNvPr id="32" name="Straight Connector 31">
            <a:extLst>
              <a:ext uri="{FF2B5EF4-FFF2-40B4-BE49-F238E27FC236}">
                <a16:creationId xmlns:a16="http://schemas.microsoft.com/office/drawing/2014/main" id="{98B27B11-5AF7-4790-173D-B72ED49E12A7}"/>
              </a:ext>
            </a:extLst>
          </p:cNvPr>
          <p:cNvCxnSpPr/>
          <p:nvPr/>
        </p:nvCxnSpPr>
        <p:spPr>
          <a:xfrm>
            <a:off x="7052706" y="2870235"/>
            <a:ext cx="167129" cy="162731"/>
          </a:xfrm>
          <a:prstGeom prst="line">
            <a:avLst/>
          </a:prstGeom>
        </p:spPr>
        <p:style>
          <a:lnRef idx="2">
            <a:schemeClr val="accent6"/>
          </a:lnRef>
          <a:fillRef idx="0">
            <a:schemeClr val="accent6"/>
          </a:fillRef>
          <a:effectRef idx="1">
            <a:schemeClr val="accent6"/>
          </a:effectRef>
          <a:fontRef idx="minor">
            <a:schemeClr val="tx1"/>
          </a:fontRef>
        </p:style>
      </p:cxnSp>
      <p:pic>
        <p:nvPicPr>
          <p:cNvPr id="33" name="Picture 2" descr="מתי נכון לטפל בהפרעות קשב וריכוז באמצעות הומאופתיה | יוסי תגורי">
            <a:extLst>
              <a:ext uri="{FF2B5EF4-FFF2-40B4-BE49-F238E27FC236}">
                <a16:creationId xmlns:a16="http://schemas.microsoft.com/office/drawing/2014/main" id="{59A5CF17-9EC1-CF05-EFDB-05957D391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521" y="6176741"/>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B342A1AA-F980-EF9F-907F-F63CB8F75146}"/>
              </a:ext>
            </a:extLst>
          </p:cNvPr>
          <p:cNvPicPr>
            <a:picLocks noChangeAspect="1"/>
          </p:cNvPicPr>
          <p:nvPr/>
        </p:nvPicPr>
        <p:blipFill>
          <a:blip r:embed="rId5"/>
          <a:stretch>
            <a:fillRect/>
          </a:stretch>
        </p:blipFill>
        <p:spPr>
          <a:xfrm>
            <a:off x="6839037" y="3949700"/>
            <a:ext cx="427338" cy="349388"/>
          </a:xfrm>
          <a:prstGeom prst="rect">
            <a:avLst/>
          </a:prstGeom>
        </p:spPr>
      </p:pic>
      <p:pic>
        <p:nvPicPr>
          <p:cNvPr id="38" name="Picture 37">
            <a:extLst>
              <a:ext uri="{FF2B5EF4-FFF2-40B4-BE49-F238E27FC236}">
                <a16:creationId xmlns:a16="http://schemas.microsoft.com/office/drawing/2014/main" id="{37D2F756-6576-204B-9AFF-D703A87F647A}"/>
              </a:ext>
            </a:extLst>
          </p:cNvPr>
          <p:cNvPicPr>
            <a:picLocks noChangeAspect="1"/>
          </p:cNvPicPr>
          <p:nvPr/>
        </p:nvPicPr>
        <p:blipFill>
          <a:blip r:embed="rId5"/>
          <a:stretch>
            <a:fillRect/>
          </a:stretch>
        </p:blipFill>
        <p:spPr>
          <a:xfrm>
            <a:off x="6885578" y="5421195"/>
            <a:ext cx="427338" cy="349388"/>
          </a:xfrm>
          <a:prstGeom prst="rect">
            <a:avLst/>
          </a:prstGeom>
        </p:spPr>
      </p:pic>
      <p:pic>
        <p:nvPicPr>
          <p:cNvPr id="39" name="Picture 2" descr="מתי נכון לטפל בהפרעות קשב וריכוז באמצעות הומאופתיה | יוסי תגורי">
            <a:extLst>
              <a:ext uri="{FF2B5EF4-FFF2-40B4-BE49-F238E27FC236}">
                <a16:creationId xmlns:a16="http://schemas.microsoft.com/office/drawing/2014/main" id="{3289E8F4-3ED4-DB81-4F32-C1EDF8A24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117" y="5770583"/>
            <a:ext cx="334258" cy="3254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מתי נכון לטפל בהפרעות קשב וריכוז באמצעות הומאופתיה | יוסי תגורי">
            <a:extLst>
              <a:ext uri="{FF2B5EF4-FFF2-40B4-BE49-F238E27FC236}">
                <a16:creationId xmlns:a16="http://schemas.microsoft.com/office/drawing/2014/main" id="{D2A622D1-04C1-AD00-5EA1-76D452DC6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670" y="3230535"/>
            <a:ext cx="334258" cy="32546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A6DB6FC2-24C7-1018-1CC8-CED8E278AD73}"/>
              </a:ext>
            </a:extLst>
          </p:cNvPr>
          <p:cNvSpPr/>
          <p:nvPr/>
        </p:nvSpPr>
        <p:spPr>
          <a:xfrm>
            <a:off x="5576674" y="1410935"/>
            <a:ext cx="5863382" cy="2468976"/>
          </a:xfrm>
          <a:prstGeom prst="rect">
            <a:avLst/>
          </a:prstGeom>
          <a:solidFill>
            <a:schemeClr val="accent3">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9813877-A4EC-0F56-BCEC-8BD0878002FA}"/>
              </a:ext>
            </a:extLst>
          </p:cNvPr>
          <p:cNvSpPr/>
          <p:nvPr/>
        </p:nvSpPr>
        <p:spPr>
          <a:xfrm>
            <a:off x="0" y="0"/>
            <a:ext cx="12192000" cy="6858000"/>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rgbClr val="FF0000"/>
              </a:solidFill>
            </a:endParaRPr>
          </a:p>
        </p:txBody>
      </p:sp>
      <p:pic>
        <p:nvPicPr>
          <p:cNvPr id="3" name="Picture 2">
            <a:extLst>
              <a:ext uri="{FF2B5EF4-FFF2-40B4-BE49-F238E27FC236}">
                <a16:creationId xmlns:a16="http://schemas.microsoft.com/office/drawing/2014/main" id="{F5421B9B-5585-45BB-7094-558D299F4A5B}"/>
              </a:ext>
            </a:extLst>
          </p:cNvPr>
          <p:cNvPicPr>
            <a:picLocks noChangeAspect="1"/>
          </p:cNvPicPr>
          <p:nvPr/>
        </p:nvPicPr>
        <p:blipFill>
          <a:blip r:embed="rId6">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Tree>
    <p:extLst>
      <p:ext uri="{BB962C8B-B14F-4D97-AF65-F5344CB8AC3E}">
        <p14:creationId xmlns:p14="http://schemas.microsoft.com/office/powerpoint/2010/main" val="287071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1C27E-EE8A-AE4B-10A8-40917135441A}"/>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8E9F418A-4D1A-2BA4-5B8A-04102003DFC7}"/>
              </a:ext>
            </a:extLst>
          </p:cNvPr>
          <p:cNvSpPr/>
          <p:nvPr/>
        </p:nvSpPr>
        <p:spPr>
          <a:xfrm>
            <a:off x="-3" y="0"/>
            <a:ext cx="12264889"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mazon.com: צעיף כפיה ערבי לגברים כיסוי ראש מוסלמי צעיף ערבי צעיף טורבן,  שחור : ביגוד, נעליים ותכשיטים">
            <a:extLst>
              <a:ext uri="{FF2B5EF4-FFF2-40B4-BE49-F238E27FC236}">
                <a16:creationId xmlns:a16="http://schemas.microsoft.com/office/drawing/2014/main" id="{ED495D37-F88A-4603-6D4C-AC4A6815F6BC}"/>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8536496" y="1912867"/>
            <a:ext cx="3323982" cy="41133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Google Shape;399;p4">
            <a:extLst>
              <a:ext uri="{FF2B5EF4-FFF2-40B4-BE49-F238E27FC236}">
                <a16:creationId xmlns:a16="http://schemas.microsoft.com/office/drawing/2014/main" id="{FC38D6C5-AEFB-C074-DAAD-496BDC6EB5F8}"/>
              </a:ext>
            </a:extLst>
          </p:cNvPr>
          <p:cNvSpPr txBox="1"/>
          <p:nvPr/>
        </p:nvSpPr>
        <p:spPr>
          <a:xfrm>
            <a:off x="91674" y="973268"/>
            <a:ext cx="8040414" cy="5170606"/>
          </a:xfrm>
          <a:prstGeom prst="rect">
            <a:avLst/>
          </a:prstGeom>
          <a:noFill/>
          <a:ln>
            <a:noFill/>
          </a:ln>
        </p:spPr>
        <p:txBody>
          <a:bodyPr spcFirstLastPara="1" wrap="square" lIns="91425" tIns="45700" rIns="91425" bIns="45700" anchor="t" anchorCtr="0">
            <a:spAutoFit/>
          </a:bodyPr>
          <a:lstStyle/>
          <a:p>
            <a:pPr algn="ctr" rtl="1">
              <a:buClr>
                <a:srgbClr val="595959"/>
              </a:buClr>
              <a:buSzPts val="4800"/>
            </a:pPr>
            <a:r>
              <a:rPr lang="he-IL" sz="5400" b="1" dirty="0">
                <a:solidFill>
                  <a:schemeClr val="bg2">
                    <a:lumMod val="75000"/>
                  </a:schemeClr>
                </a:solidFill>
                <a:effectLst>
                  <a:outerShdw blurRad="38100" dist="38100" dir="2700000" algn="tl">
                    <a:srgbClr val="000000">
                      <a:alpha val="43137"/>
                    </a:srgbClr>
                  </a:outerShdw>
                </a:effectLst>
                <a:latin typeface="Heebo" pitchFamily="2" charset="-79"/>
                <a:cs typeface="Heebo" pitchFamily="2" charset="-79"/>
                <a:sym typeface="Calibri"/>
              </a:rPr>
              <a:t>84</a:t>
            </a:r>
            <a:r>
              <a:rPr lang="he-IL" sz="5400" b="1" dirty="0">
                <a:solidFill>
                  <a:schemeClr val="bg2">
                    <a:lumMod val="75000"/>
                  </a:schemeClr>
                </a:solidFill>
                <a:latin typeface="Calibri"/>
                <a:ea typeface="Calibri"/>
                <a:cs typeface="Calibri"/>
                <a:sym typeface="Calibri"/>
              </a:rPr>
              <a:t>  </a:t>
            </a:r>
            <a:r>
              <a:rPr lang="he-IL" sz="5400" b="1" dirty="0">
                <a:solidFill>
                  <a:schemeClr val="bg2">
                    <a:lumMod val="75000"/>
                  </a:schemeClr>
                </a:solidFill>
                <a:effectLst>
                  <a:outerShdw blurRad="38100" dist="38100" dir="2700000" algn="tl">
                    <a:srgbClr val="000000">
                      <a:alpha val="43137"/>
                    </a:srgbClr>
                  </a:outerShdw>
                </a:effectLst>
                <a:latin typeface="Heebo" pitchFamily="2" charset="-79"/>
                <a:cs typeface="Heebo" pitchFamily="2" charset="-79"/>
                <a:sym typeface="Calibri"/>
              </a:rPr>
              <a:t>רשויות</a:t>
            </a:r>
          </a:p>
          <a:p>
            <a:pPr algn="ctr" rtl="1">
              <a:buClr>
                <a:srgbClr val="595959"/>
              </a:buClr>
              <a:buSzPts val="4800"/>
            </a:pPr>
            <a:r>
              <a:rPr lang="he-IL" sz="4800" b="1" dirty="0">
                <a:solidFill>
                  <a:schemeClr val="bg2">
                    <a:lumMod val="75000"/>
                  </a:schemeClr>
                </a:solidFill>
                <a:latin typeface="Calibri"/>
                <a:cs typeface="Calibri"/>
                <a:sym typeface="Calibri"/>
              </a:rPr>
              <a:t> </a:t>
            </a:r>
          </a:p>
          <a:p>
            <a:pPr marL="571500" indent="-571500" algn="r" rtl="1">
              <a:lnSpc>
                <a:spcPct val="150000"/>
              </a:lnSpc>
              <a:buClr>
                <a:srgbClr val="595959"/>
              </a:buClr>
              <a:buSzPts val="4800"/>
              <a:buFont typeface="Wingdings" panose="05000000000000000000" pitchFamily="2" charset="2"/>
              <a:buChar char="ü"/>
            </a:pPr>
            <a:r>
              <a:rPr lang="he-IL" sz="4000" b="1" dirty="0">
                <a:solidFill>
                  <a:schemeClr val="bg2">
                    <a:lumMod val="75000"/>
                  </a:schemeClr>
                </a:solidFill>
                <a:effectLst>
                  <a:outerShdw blurRad="38100" dist="38100" dir="2700000" algn="tl">
                    <a:srgbClr val="000000">
                      <a:alpha val="43137"/>
                    </a:srgbClr>
                  </a:outerShdw>
                </a:effectLst>
                <a:latin typeface="Heebo" pitchFamily="2" charset="-79"/>
                <a:cs typeface="Heebo" pitchFamily="2" charset="-79"/>
                <a:sym typeface="Calibri"/>
              </a:rPr>
              <a:t>12 ערים</a:t>
            </a:r>
          </a:p>
          <a:p>
            <a:pPr marL="571500" indent="-571500" algn="r" rtl="1">
              <a:lnSpc>
                <a:spcPct val="150000"/>
              </a:lnSpc>
              <a:buClr>
                <a:srgbClr val="595959"/>
              </a:buClr>
              <a:buSzPts val="4800"/>
              <a:buFont typeface="Wingdings" panose="05000000000000000000" pitchFamily="2" charset="2"/>
              <a:buChar char="ü"/>
            </a:pPr>
            <a:r>
              <a:rPr lang="he-IL" sz="4000" b="1" dirty="0">
                <a:solidFill>
                  <a:schemeClr val="bg2">
                    <a:lumMod val="75000"/>
                  </a:schemeClr>
                </a:solidFill>
                <a:effectLst>
                  <a:outerShdw blurRad="38100" dist="38100" dir="2700000" algn="tl">
                    <a:srgbClr val="000000">
                      <a:alpha val="43137"/>
                    </a:srgbClr>
                  </a:outerShdw>
                </a:effectLst>
                <a:latin typeface="Heebo" pitchFamily="2" charset="-79"/>
                <a:cs typeface="Heebo" pitchFamily="2" charset="-79"/>
                <a:sym typeface="Calibri"/>
              </a:rPr>
              <a:t>4 מועצות אזוריות</a:t>
            </a:r>
          </a:p>
          <a:p>
            <a:pPr marL="571500" indent="-571500" algn="r" rtl="1">
              <a:lnSpc>
                <a:spcPct val="150000"/>
              </a:lnSpc>
              <a:buClr>
                <a:srgbClr val="595959"/>
              </a:buClr>
              <a:buSzPts val="4800"/>
              <a:buFont typeface="Wingdings" panose="05000000000000000000" pitchFamily="2" charset="2"/>
              <a:buChar char="ü"/>
            </a:pPr>
            <a:r>
              <a:rPr lang="he-IL" sz="4000" b="1" dirty="0">
                <a:solidFill>
                  <a:schemeClr val="bg2">
                    <a:lumMod val="75000"/>
                  </a:schemeClr>
                </a:solidFill>
                <a:effectLst>
                  <a:outerShdw blurRad="38100" dist="38100" dir="2700000" algn="tl">
                    <a:srgbClr val="000000">
                      <a:alpha val="43137"/>
                    </a:srgbClr>
                  </a:outerShdw>
                </a:effectLst>
                <a:latin typeface="Heebo" pitchFamily="2" charset="-79"/>
                <a:cs typeface="Heebo" pitchFamily="2" charset="-79"/>
                <a:sym typeface="Calibri"/>
              </a:rPr>
              <a:t>68 מועצות מקומיות</a:t>
            </a:r>
          </a:p>
          <a:p>
            <a:pPr marL="0" marR="0" lvl="0" indent="0" algn="ctr" rtl="1">
              <a:lnSpc>
                <a:spcPct val="100000"/>
              </a:lnSpc>
              <a:spcBef>
                <a:spcPts val="0"/>
              </a:spcBef>
              <a:spcAft>
                <a:spcPts val="0"/>
              </a:spcAft>
              <a:buClr>
                <a:srgbClr val="595959"/>
              </a:buClr>
              <a:buSzPts val="4800"/>
              <a:buFont typeface="Calibri"/>
              <a:buNone/>
            </a:pPr>
            <a:endParaRPr sz="4800" b="1" i="0" u="none" strike="noStrike" cap="none" dirty="0">
              <a:solidFill>
                <a:schemeClr val="bg2">
                  <a:lumMod val="75000"/>
                </a:schemeClr>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83101BEF-16E2-808D-7706-E92BC0CBC3E3}"/>
              </a:ext>
            </a:extLst>
          </p:cNvPr>
          <p:cNvSpPr/>
          <p:nvPr/>
        </p:nvSpPr>
        <p:spPr>
          <a:xfrm>
            <a:off x="8536496" y="6295697"/>
            <a:ext cx="3323982" cy="346841"/>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rgbClr val="FFFFFF"/>
                </a:solidFill>
              </a:rPr>
              <a:t>מוסלמים, נוצרים, דרוזים, בדואים</a:t>
            </a:r>
            <a:endParaRPr lang="en-IL" dirty="0">
              <a:solidFill>
                <a:srgbClr val="FFFFFF"/>
              </a:solidFill>
            </a:endParaRPr>
          </a:p>
        </p:txBody>
      </p:sp>
      <p:sp>
        <p:nvSpPr>
          <p:cNvPr id="5" name="Rectangle 4">
            <a:extLst>
              <a:ext uri="{FF2B5EF4-FFF2-40B4-BE49-F238E27FC236}">
                <a16:creationId xmlns:a16="http://schemas.microsoft.com/office/drawing/2014/main" id="{CE498722-ED5A-E603-C10E-5F9BC6396187}"/>
              </a:ext>
            </a:extLst>
          </p:cNvPr>
          <p:cNvSpPr/>
          <p:nvPr/>
        </p:nvSpPr>
        <p:spPr>
          <a:xfrm>
            <a:off x="0" y="0"/>
            <a:ext cx="12192000" cy="6858000"/>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rgbClr val="FF0000"/>
              </a:solidFill>
            </a:endParaRPr>
          </a:p>
        </p:txBody>
      </p:sp>
      <p:pic>
        <p:nvPicPr>
          <p:cNvPr id="6" name="Picture 5">
            <a:extLst>
              <a:ext uri="{FF2B5EF4-FFF2-40B4-BE49-F238E27FC236}">
                <a16:creationId xmlns:a16="http://schemas.microsoft.com/office/drawing/2014/main" id="{7DB80225-EFF2-5779-B8BB-5CC60C7EC751}"/>
              </a:ext>
            </a:extLst>
          </p:cNvPr>
          <p:cNvPicPr>
            <a:picLocks noChangeAspect="1"/>
          </p:cNvPicPr>
          <p:nvPr/>
        </p:nvPicPr>
        <p:blipFill>
          <a:blip r:embed="rId4">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Tree>
    <p:extLst>
      <p:ext uri="{BB962C8B-B14F-4D97-AF65-F5344CB8AC3E}">
        <p14:creationId xmlns:p14="http://schemas.microsoft.com/office/powerpoint/2010/main" val="384997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a:extLst>
            <a:ext uri="{FF2B5EF4-FFF2-40B4-BE49-F238E27FC236}">
              <a16:creationId xmlns:a16="http://schemas.microsoft.com/office/drawing/2014/main" id="{856D1101-CF32-E3F5-FE9A-7F0EB3EE0969}"/>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1ED7D51C-EF9D-622D-A69C-A57F5DCF7E6E}"/>
              </a:ext>
            </a:extLst>
          </p:cNvPr>
          <p:cNvSpPr/>
          <p:nvPr/>
        </p:nvSpPr>
        <p:spPr>
          <a:xfrm>
            <a:off x="-3" y="0"/>
            <a:ext cx="12264889"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mazon.com: צעיף כפיה ערבי לגברים כיסוי ראש מוסלמי צעיף ערבי צעיף טורבן,  שחור : ביגוד, נעליים ותכשיטים">
            <a:extLst>
              <a:ext uri="{FF2B5EF4-FFF2-40B4-BE49-F238E27FC236}">
                <a16:creationId xmlns:a16="http://schemas.microsoft.com/office/drawing/2014/main" id="{31934714-6BB9-3AC4-2620-B229F8955C59}"/>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293086" y="1513474"/>
            <a:ext cx="3323982" cy="41133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Google Shape;399;p4">
            <a:extLst>
              <a:ext uri="{FF2B5EF4-FFF2-40B4-BE49-F238E27FC236}">
                <a16:creationId xmlns:a16="http://schemas.microsoft.com/office/drawing/2014/main" id="{3F03EEB8-D5C9-E22A-DA79-E8FEA46E38EA}"/>
              </a:ext>
            </a:extLst>
          </p:cNvPr>
          <p:cNvSpPr txBox="1"/>
          <p:nvPr/>
        </p:nvSpPr>
        <p:spPr>
          <a:xfrm>
            <a:off x="4024594" y="1739008"/>
            <a:ext cx="8040414" cy="4862829"/>
          </a:xfrm>
          <a:prstGeom prst="rect">
            <a:avLst/>
          </a:prstGeom>
          <a:noFill/>
          <a:ln>
            <a:noFill/>
          </a:ln>
        </p:spPr>
        <p:txBody>
          <a:bodyPr spcFirstLastPara="1" wrap="square" lIns="91425" tIns="45700" rIns="91425" bIns="45700" anchor="t" anchorCtr="0">
            <a:spAutoFit/>
          </a:bodyPr>
          <a:lstStyle/>
          <a:p>
            <a:pPr algn="ctr" rtl="1">
              <a:buClr>
                <a:srgbClr val="595959"/>
              </a:buClr>
              <a:buSzPts val="4800"/>
            </a:pPr>
            <a:r>
              <a:rPr lang="he-IL" sz="4400" b="1" dirty="0">
                <a:solidFill>
                  <a:schemeClr val="bg2">
                    <a:lumMod val="75000"/>
                  </a:schemeClr>
                </a:solidFill>
                <a:effectLst>
                  <a:outerShdw blurRad="38100" dist="38100" dir="2700000" algn="tl">
                    <a:srgbClr val="000000">
                      <a:alpha val="43137"/>
                    </a:srgbClr>
                  </a:outerShdw>
                </a:effectLst>
                <a:latin typeface="Heebo" pitchFamily="2" charset="-79"/>
                <a:cs typeface="Heebo" pitchFamily="2" charset="-79"/>
                <a:sym typeface="Calibri"/>
              </a:rPr>
              <a:t>כמה רשויות </a:t>
            </a:r>
            <a:r>
              <a:rPr lang="he-IL" sz="4800" b="1" dirty="0">
                <a:solidFill>
                  <a:schemeClr val="bg2">
                    <a:lumMod val="75000"/>
                  </a:schemeClr>
                </a:solidFill>
                <a:effectLst>
                  <a:outerShdw blurRad="38100" dist="38100" dir="2700000" algn="tl">
                    <a:srgbClr val="000000">
                      <a:alpha val="43137"/>
                    </a:srgbClr>
                  </a:outerShdw>
                </a:effectLst>
                <a:latin typeface="Heebo" pitchFamily="2" charset="-79"/>
                <a:cs typeface="Heebo" pitchFamily="2" charset="-79"/>
                <a:sym typeface="Calibri"/>
              </a:rPr>
              <a:t>הוסמכו</a:t>
            </a:r>
            <a:r>
              <a:rPr lang="he-IL" sz="4400" b="1" dirty="0">
                <a:solidFill>
                  <a:schemeClr val="bg2">
                    <a:lumMod val="75000"/>
                  </a:schemeClr>
                </a:solidFill>
                <a:effectLst>
                  <a:outerShdw blurRad="38100" dist="38100" dir="2700000" algn="tl">
                    <a:srgbClr val="000000">
                      <a:alpha val="43137"/>
                    </a:srgbClr>
                  </a:outerShdw>
                </a:effectLst>
                <a:latin typeface="Heebo" pitchFamily="2" charset="-79"/>
                <a:cs typeface="Heebo" pitchFamily="2" charset="-79"/>
                <a:sym typeface="Calibri"/>
              </a:rPr>
              <a:t> לתו תקן</a:t>
            </a:r>
          </a:p>
          <a:p>
            <a:pPr algn="ctr" rtl="1">
              <a:buClr>
                <a:srgbClr val="595959"/>
              </a:buClr>
              <a:buSzPts val="4800"/>
            </a:pPr>
            <a:r>
              <a:rPr lang="he-IL" sz="16600" b="1" dirty="0">
                <a:solidFill>
                  <a:schemeClr val="bg2">
                    <a:lumMod val="75000"/>
                  </a:schemeClr>
                </a:solidFill>
                <a:effectLst>
                  <a:outerShdw blurRad="38100" dist="38100" dir="2700000" algn="tl">
                    <a:srgbClr val="000000">
                      <a:alpha val="43137"/>
                    </a:srgbClr>
                  </a:outerShdw>
                </a:effectLst>
                <a:latin typeface="Heebo" pitchFamily="2" charset="-79"/>
                <a:cs typeface="Heebo" pitchFamily="2" charset="-79"/>
                <a:sym typeface="Calibri"/>
              </a:rPr>
              <a:t>?</a:t>
            </a:r>
          </a:p>
          <a:p>
            <a:pPr algn="ctr" rtl="1">
              <a:buClr>
                <a:srgbClr val="595959"/>
              </a:buClr>
              <a:buSzPts val="4800"/>
            </a:pPr>
            <a:r>
              <a:rPr lang="he-IL" sz="4800" b="1" dirty="0">
                <a:solidFill>
                  <a:schemeClr val="bg2">
                    <a:lumMod val="75000"/>
                  </a:schemeClr>
                </a:solidFill>
                <a:latin typeface="Calibri"/>
                <a:cs typeface="Calibri"/>
                <a:sym typeface="Calibri"/>
              </a:rPr>
              <a:t> </a:t>
            </a:r>
          </a:p>
          <a:p>
            <a:pPr marL="0" marR="0" lvl="0" indent="0" algn="ctr" rtl="1">
              <a:lnSpc>
                <a:spcPct val="100000"/>
              </a:lnSpc>
              <a:spcBef>
                <a:spcPts val="0"/>
              </a:spcBef>
              <a:spcAft>
                <a:spcPts val="0"/>
              </a:spcAft>
              <a:buClr>
                <a:srgbClr val="595959"/>
              </a:buClr>
              <a:buSzPts val="4800"/>
              <a:buFont typeface="Calibri"/>
              <a:buNone/>
            </a:pPr>
            <a:endParaRPr sz="4800" b="1" i="0" u="none" strike="noStrike" cap="none" dirty="0">
              <a:solidFill>
                <a:schemeClr val="bg2">
                  <a:lumMod val="75000"/>
                </a:schemeClr>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86AFE7A8-252D-0123-B1B7-248D2A6D6EB4}"/>
              </a:ext>
            </a:extLst>
          </p:cNvPr>
          <p:cNvPicPr>
            <a:picLocks noChangeAspect="1"/>
          </p:cNvPicPr>
          <p:nvPr/>
        </p:nvPicPr>
        <p:blipFill>
          <a:blip r:embed="rId4">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Tree>
    <p:extLst>
      <p:ext uri="{BB962C8B-B14F-4D97-AF65-F5344CB8AC3E}">
        <p14:creationId xmlns:p14="http://schemas.microsoft.com/office/powerpoint/2010/main" val="254103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BEB89-C21F-DDD2-84D6-36B1475DCC65}"/>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7CA5020A-CE91-2D5E-CE5A-0C58907ED72D}"/>
              </a:ext>
            </a:extLst>
          </p:cNvPr>
          <p:cNvSpPr/>
          <p:nvPr/>
        </p:nvSpPr>
        <p:spPr>
          <a:xfrm>
            <a:off x="-3" y="0"/>
            <a:ext cx="12264889"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E9BD805-1878-864D-5720-A8C1EC1FC7A7}"/>
              </a:ext>
            </a:extLst>
          </p:cNvPr>
          <p:cNvPicPr>
            <a:picLocks noChangeAspect="1"/>
          </p:cNvPicPr>
          <p:nvPr/>
        </p:nvPicPr>
        <p:blipFill>
          <a:blip r:embed="rId3"/>
          <a:stretch>
            <a:fillRect/>
          </a:stretch>
        </p:blipFill>
        <p:spPr>
          <a:xfrm>
            <a:off x="1270000" y="981309"/>
            <a:ext cx="8750300" cy="5833533"/>
          </a:xfrm>
          <a:prstGeom prst="rect">
            <a:avLst/>
          </a:prstGeom>
        </p:spPr>
      </p:pic>
      <p:sp>
        <p:nvSpPr>
          <p:cNvPr id="9" name="Rectangle 8">
            <a:extLst>
              <a:ext uri="{FF2B5EF4-FFF2-40B4-BE49-F238E27FC236}">
                <a16:creationId xmlns:a16="http://schemas.microsoft.com/office/drawing/2014/main" id="{2DD1C38D-A2AE-D7BC-DA93-C36FABD7446E}"/>
              </a:ext>
            </a:extLst>
          </p:cNvPr>
          <p:cNvSpPr/>
          <p:nvPr/>
        </p:nvSpPr>
        <p:spPr>
          <a:xfrm>
            <a:off x="0" y="0"/>
            <a:ext cx="12192000" cy="68580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rgbClr val="FF0000"/>
              </a:solidFill>
            </a:endParaRPr>
          </a:p>
        </p:txBody>
      </p:sp>
      <p:pic>
        <p:nvPicPr>
          <p:cNvPr id="2" name="Picture 1">
            <a:extLst>
              <a:ext uri="{FF2B5EF4-FFF2-40B4-BE49-F238E27FC236}">
                <a16:creationId xmlns:a16="http://schemas.microsoft.com/office/drawing/2014/main" id="{0F0D696C-93E0-DC3C-600B-1DFB210873C5}"/>
              </a:ext>
            </a:extLst>
          </p:cNvPr>
          <p:cNvPicPr>
            <a:picLocks noChangeAspect="1"/>
          </p:cNvPicPr>
          <p:nvPr/>
        </p:nvPicPr>
        <p:blipFill>
          <a:blip r:embed="rId4">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Tree>
    <p:extLst>
      <p:ext uri="{BB962C8B-B14F-4D97-AF65-F5344CB8AC3E}">
        <p14:creationId xmlns:p14="http://schemas.microsoft.com/office/powerpoint/2010/main" val="143201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5129" name="Freeform: Shape 5128">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1" name="Freeform: Shape 5130">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122" name="Picture 2" descr="Modern playground with child">
            <a:extLst>
              <a:ext uri="{FF2B5EF4-FFF2-40B4-BE49-F238E27FC236}">
                <a16:creationId xmlns:a16="http://schemas.microsoft.com/office/drawing/2014/main" id="{D40AB84C-7EA7-6DBA-8037-A94189B90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00" r="4874" b="-1"/>
          <a:stretch>
            <a:fillRect/>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5133" name="Freeform: Shape 5132">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Google Shape;399;p4">
            <a:extLst>
              <a:ext uri="{FF2B5EF4-FFF2-40B4-BE49-F238E27FC236}">
                <a16:creationId xmlns:a16="http://schemas.microsoft.com/office/drawing/2014/main" id="{1B7BB350-C6AB-3FB1-2EB9-ABFF69AE102C}"/>
              </a:ext>
            </a:extLst>
          </p:cNvPr>
          <p:cNvSpPr txBox="1"/>
          <p:nvPr/>
        </p:nvSpPr>
        <p:spPr>
          <a:xfrm>
            <a:off x="-451235" y="720913"/>
            <a:ext cx="4069252" cy="4524275"/>
          </a:xfrm>
          <a:prstGeom prst="rect">
            <a:avLst/>
          </a:prstGeom>
          <a:noFill/>
          <a:ln>
            <a:noFill/>
          </a:ln>
        </p:spPr>
        <p:txBody>
          <a:bodyPr spcFirstLastPara="1" wrap="square" lIns="91425" tIns="45700" rIns="91425" bIns="45700" anchor="t" anchorCtr="0">
            <a:spAutoFit/>
          </a:bodyPr>
          <a:lstStyle/>
          <a:p>
            <a:pPr algn="ctr" rtl="1">
              <a:buClr>
                <a:srgbClr val="595959"/>
              </a:buClr>
              <a:buSzPts val="4800"/>
            </a:pPr>
            <a:r>
              <a:rPr lang="he-IL" sz="4800" b="1" dirty="0">
                <a:solidFill>
                  <a:schemeClr val="tx2"/>
                </a:solidFill>
                <a:effectLst>
                  <a:outerShdw blurRad="38100" dist="38100" dir="2700000" algn="tl">
                    <a:srgbClr val="000000">
                      <a:alpha val="43137"/>
                    </a:srgbClr>
                  </a:outerShdw>
                </a:effectLst>
                <a:latin typeface="Heebo" pitchFamily="2" charset="-79"/>
                <a:cs typeface="Heebo" pitchFamily="2" charset="-79"/>
                <a:sym typeface="Calibri"/>
              </a:rPr>
              <a:t>תמונת מצב פריפריה </a:t>
            </a:r>
          </a:p>
          <a:p>
            <a:pPr algn="ctr" rtl="1">
              <a:buClr>
                <a:srgbClr val="595959"/>
              </a:buClr>
              <a:buSzPts val="4800"/>
            </a:pPr>
            <a:r>
              <a:rPr lang="he-IL" sz="4800" b="1" dirty="0">
                <a:solidFill>
                  <a:schemeClr val="tx2"/>
                </a:solidFill>
                <a:effectLst>
                  <a:outerShdw blurRad="38100" dist="38100" dir="2700000" algn="tl">
                    <a:srgbClr val="000000">
                      <a:alpha val="43137"/>
                    </a:srgbClr>
                  </a:outerShdw>
                </a:effectLst>
                <a:latin typeface="Heebo" pitchFamily="2" charset="-79"/>
                <a:cs typeface="Heebo" pitchFamily="2" charset="-79"/>
                <a:sym typeface="Calibri"/>
              </a:rPr>
              <a:t>מול</a:t>
            </a:r>
          </a:p>
          <a:p>
            <a:pPr algn="ctr" rtl="1">
              <a:buClr>
                <a:srgbClr val="595959"/>
              </a:buClr>
              <a:buSzPts val="4800"/>
            </a:pPr>
            <a:r>
              <a:rPr lang="he-IL" sz="4800" b="1" dirty="0">
                <a:solidFill>
                  <a:schemeClr val="tx2"/>
                </a:solidFill>
                <a:effectLst>
                  <a:outerShdw blurRad="38100" dist="38100" dir="2700000" algn="tl">
                    <a:srgbClr val="000000">
                      <a:alpha val="43137"/>
                    </a:srgbClr>
                  </a:outerShdw>
                </a:effectLst>
                <a:latin typeface="Heebo" pitchFamily="2" charset="-79"/>
                <a:cs typeface="Heebo" pitchFamily="2" charset="-79"/>
                <a:sym typeface="Calibri"/>
              </a:rPr>
              <a:t>מרכז</a:t>
            </a:r>
          </a:p>
          <a:p>
            <a:pPr algn="ctr" rtl="1">
              <a:buClr>
                <a:srgbClr val="595959"/>
              </a:buClr>
              <a:buSzPts val="4800"/>
            </a:pPr>
            <a:r>
              <a:rPr lang="he-IL" sz="4800" b="1" dirty="0">
                <a:solidFill>
                  <a:schemeClr val="tx2"/>
                </a:solidFill>
                <a:latin typeface="Calibri"/>
                <a:cs typeface="Calibri"/>
                <a:sym typeface="Calibri"/>
              </a:rPr>
              <a:t> </a:t>
            </a:r>
          </a:p>
          <a:p>
            <a:pPr marL="0" marR="0" lvl="0" indent="0" algn="ctr" rtl="1">
              <a:lnSpc>
                <a:spcPct val="100000"/>
              </a:lnSpc>
              <a:spcBef>
                <a:spcPts val="0"/>
              </a:spcBef>
              <a:spcAft>
                <a:spcPts val="0"/>
              </a:spcAft>
              <a:buClr>
                <a:srgbClr val="595959"/>
              </a:buClr>
              <a:buSzPts val="4800"/>
              <a:buFont typeface="Calibri"/>
              <a:buNone/>
            </a:pPr>
            <a:endParaRPr sz="4800" b="1" i="0" u="none" strike="noStrike" cap="none" dirty="0">
              <a:solidFill>
                <a:schemeClr val="tx2"/>
              </a:solidFill>
              <a:latin typeface="Calibri"/>
              <a:ea typeface="Calibri"/>
              <a:cs typeface="Calibri"/>
              <a:sym typeface="Calibri"/>
            </a:endParaRPr>
          </a:p>
        </p:txBody>
      </p:sp>
    </p:spTree>
    <p:extLst>
      <p:ext uri="{BB962C8B-B14F-4D97-AF65-F5344CB8AC3E}">
        <p14:creationId xmlns:p14="http://schemas.microsoft.com/office/powerpoint/2010/main" val="1334927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FA7F1-067B-92F7-7CD4-1A8E9B915ED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9DC6CD7-93C6-B7DF-2EFE-7D91C68A94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05" y="0"/>
            <a:ext cx="12192000" cy="6858000"/>
          </a:xfrm>
          <a:prstGeom prst="rect">
            <a:avLst/>
          </a:prstGeom>
        </p:spPr>
      </p:pic>
      <p:sp>
        <p:nvSpPr>
          <p:cNvPr id="2" name="Google Shape;399;p4">
            <a:extLst>
              <a:ext uri="{FF2B5EF4-FFF2-40B4-BE49-F238E27FC236}">
                <a16:creationId xmlns:a16="http://schemas.microsoft.com/office/drawing/2014/main" id="{61BB822B-B450-1731-9B52-7CE1147BBB20}"/>
              </a:ext>
            </a:extLst>
          </p:cNvPr>
          <p:cNvSpPr txBox="1"/>
          <p:nvPr/>
        </p:nvSpPr>
        <p:spPr>
          <a:xfrm>
            <a:off x="968036" y="2466394"/>
            <a:ext cx="10733103" cy="1754286"/>
          </a:xfrm>
          <a:prstGeom prst="rect">
            <a:avLst/>
          </a:prstGeom>
          <a:noFill/>
          <a:ln>
            <a:noFill/>
          </a:ln>
        </p:spPr>
        <p:txBody>
          <a:bodyPr spcFirstLastPara="1" wrap="square" lIns="91425" tIns="45700" rIns="91425" bIns="45700" anchor="t" anchorCtr="0">
            <a:spAutoFit/>
          </a:bodyPr>
          <a:lstStyle/>
          <a:p>
            <a:pPr algn="ctr" rtl="1">
              <a:buClr>
                <a:srgbClr val="595959"/>
              </a:buClr>
              <a:buSzPts val="4800"/>
            </a:pPr>
            <a:r>
              <a:rPr lang="he-IL" sz="4000" dirty="0">
                <a:solidFill>
                  <a:schemeClr val="accent1">
                    <a:lumMod val="50000"/>
                  </a:schemeClr>
                </a:solidFill>
                <a:effectLst>
                  <a:outerShdw blurRad="38100" dist="38100" dir="2700000" algn="tl">
                    <a:srgbClr val="000000">
                      <a:alpha val="43137"/>
                    </a:srgbClr>
                  </a:outerShdw>
                </a:effectLst>
                <a:latin typeface="Heebo" pitchFamily="2" charset="-79"/>
                <a:cs typeface="Heebo" pitchFamily="2" charset="-79"/>
              </a:rPr>
              <a:t>מי כאן מוכן להעיד בביטחון על </a:t>
            </a:r>
            <a:r>
              <a:rPr lang="he-IL" sz="5400" b="1" dirty="0">
                <a:solidFill>
                  <a:schemeClr val="accent1">
                    <a:lumMod val="50000"/>
                  </a:schemeClr>
                </a:solidFill>
                <a:effectLst>
                  <a:outerShdw blurRad="38100" dist="38100" dir="2700000" algn="tl">
                    <a:srgbClr val="000000">
                      <a:alpha val="43137"/>
                    </a:srgbClr>
                  </a:outerShdw>
                </a:effectLst>
                <a:latin typeface="Heebo" pitchFamily="2" charset="-79"/>
                <a:cs typeface="Heebo" pitchFamily="2" charset="-79"/>
              </a:rPr>
              <a:t>תקינות </a:t>
            </a:r>
            <a:r>
              <a:rPr lang="he-IL" sz="5400" b="1" u="sng" dirty="0">
                <a:solidFill>
                  <a:schemeClr val="accent1">
                    <a:lumMod val="50000"/>
                  </a:schemeClr>
                </a:solidFill>
                <a:effectLst>
                  <a:outerShdw blurRad="38100" dist="38100" dir="2700000" algn="tl">
                    <a:srgbClr val="000000">
                      <a:alpha val="43137"/>
                    </a:srgbClr>
                  </a:outerShdw>
                </a:effectLst>
                <a:latin typeface="Heebo" pitchFamily="2" charset="-79"/>
                <a:cs typeface="Heebo" pitchFamily="2" charset="-79"/>
              </a:rPr>
              <a:t>כל</a:t>
            </a:r>
            <a:r>
              <a:rPr lang="he-IL" sz="5400" b="1" dirty="0">
                <a:solidFill>
                  <a:schemeClr val="accent1">
                    <a:lumMod val="50000"/>
                  </a:schemeClr>
                </a:solidFill>
                <a:effectLst>
                  <a:outerShdw blurRad="38100" dist="38100" dir="2700000" algn="tl">
                    <a:srgbClr val="000000">
                      <a:alpha val="43137"/>
                    </a:srgbClr>
                  </a:outerShdw>
                </a:effectLst>
                <a:latin typeface="Heebo" pitchFamily="2" charset="-79"/>
                <a:cs typeface="Heebo" pitchFamily="2" charset="-79"/>
              </a:rPr>
              <a:t> גני המשחקים ברשות</a:t>
            </a:r>
            <a:r>
              <a:rPr lang="he-IL" sz="4000" dirty="0">
                <a:solidFill>
                  <a:schemeClr val="accent1">
                    <a:lumMod val="50000"/>
                  </a:schemeClr>
                </a:solidFill>
                <a:effectLst>
                  <a:outerShdw blurRad="38100" dist="38100" dir="2700000" algn="tl">
                    <a:srgbClr val="000000">
                      <a:alpha val="43137"/>
                    </a:srgbClr>
                  </a:outerShdw>
                </a:effectLst>
                <a:latin typeface="Heebo" pitchFamily="2" charset="-79"/>
                <a:cs typeface="Heebo" pitchFamily="2" charset="-79"/>
              </a:rPr>
              <a:t> שלו</a:t>
            </a:r>
            <a:endParaRPr sz="4000" dirty="0">
              <a:solidFill>
                <a:schemeClr val="accent1">
                  <a:lumMod val="50000"/>
                </a:schemeClr>
              </a:solidFill>
              <a:effectLst>
                <a:outerShdw blurRad="38100" dist="38100" dir="2700000" algn="tl">
                  <a:srgbClr val="000000">
                    <a:alpha val="43137"/>
                  </a:srgbClr>
                </a:outerShdw>
              </a:effectLst>
              <a:latin typeface="Heebo" pitchFamily="2" charset="-79"/>
              <a:cs typeface="Heebo" pitchFamily="2" charset="-79"/>
              <a:sym typeface="Calibri"/>
            </a:endParaRPr>
          </a:p>
        </p:txBody>
      </p:sp>
    </p:spTree>
    <p:extLst>
      <p:ext uri="{BB962C8B-B14F-4D97-AF65-F5344CB8AC3E}">
        <p14:creationId xmlns:p14="http://schemas.microsoft.com/office/powerpoint/2010/main" val="1258374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261371-F4DA-C1D3-F278-3C86212D0BB0}"/>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47A879E-441C-7FC3-423E-788135DA7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5129" name="Freeform: Shape 5128">
            <a:extLst>
              <a:ext uri="{FF2B5EF4-FFF2-40B4-BE49-F238E27FC236}">
                <a16:creationId xmlns:a16="http://schemas.microsoft.com/office/drawing/2014/main" id="{2BC8F915-1E5C-94EA-1E30-8E5DFEEEC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1" name="Freeform: Shape 5130">
            <a:extLst>
              <a:ext uri="{FF2B5EF4-FFF2-40B4-BE49-F238E27FC236}">
                <a16:creationId xmlns:a16="http://schemas.microsoft.com/office/drawing/2014/main" id="{85409919-63EB-4AAE-C0F0-666885F44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3" name="Freeform: Shape 5132">
            <a:extLst>
              <a:ext uri="{FF2B5EF4-FFF2-40B4-BE49-F238E27FC236}">
                <a16:creationId xmlns:a16="http://schemas.microsoft.com/office/drawing/2014/main" id="{2D0339B6-9601-F8AE-7AE3-BE54757487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id="{157E7293-9C16-3B9C-23E3-CDEE996DBD1B}"/>
              </a:ext>
            </a:extLst>
          </p:cNvPr>
          <p:cNvGraphicFramePr>
            <a:graphicFrameLocks noGrp="1"/>
          </p:cNvGraphicFramePr>
          <p:nvPr>
            <p:extLst>
              <p:ext uri="{D42A27DB-BD31-4B8C-83A1-F6EECF244321}">
                <p14:modId xmlns:p14="http://schemas.microsoft.com/office/powerpoint/2010/main" val="418230688"/>
              </p:ext>
            </p:extLst>
          </p:nvPr>
        </p:nvGraphicFramePr>
        <p:xfrm>
          <a:off x="6897339" y="1076614"/>
          <a:ext cx="5138321" cy="2967538"/>
        </p:xfrm>
        <a:graphic>
          <a:graphicData uri="http://schemas.openxmlformats.org/drawingml/2006/table">
            <a:tbl>
              <a:tblPr>
                <a:tableStyleId>{3C2FFA5D-87B4-456A-9821-1D502468CF0F}</a:tableStyleId>
              </a:tblPr>
              <a:tblGrid>
                <a:gridCol w="2030176">
                  <a:extLst>
                    <a:ext uri="{9D8B030D-6E8A-4147-A177-3AD203B41FA5}">
                      <a16:colId xmlns:a16="http://schemas.microsoft.com/office/drawing/2014/main" val="3475369456"/>
                    </a:ext>
                  </a:extLst>
                </a:gridCol>
                <a:gridCol w="1404953">
                  <a:extLst>
                    <a:ext uri="{9D8B030D-6E8A-4147-A177-3AD203B41FA5}">
                      <a16:colId xmlns:a16="http://schemas.microsoft.com/office/drawing/2014/main" val="1473630377"/>
                    </a:ext>
                  </a:extLst>
                </a:gridCol>
                <a:gridCol w="1703192">
                  <a:extLst>
                    <a:ext uri="{9D8B030D-6E8A-4147-A177-3AD203B41FA5}">
                      <a16:colId xmlns:a16="http://schemas.microsoft.com/office/drawing/2014/main" val="2653016897"/>
                    </a:ext>
                  </a:extLst>
                </a:gridCol>
              </a:tblGrid>
              <a:tr h="898302">
                <a:tc>
                  <a:txBody>
                    <a:bodyPr/>
                    <a:lstStyle/>
                    <a:p>
                      <a:pPr algn="ctr"/>
                      <a:r>
                        <a:rPr lang="he-IL" sz="2400" b="1" dirty="0">
                          <a:effectLst/>
                        </a:rPr>
                        <a:t>% בעלי תו תקן</a:t>
                      </a:r>
                    </a:p>
                  </a:txBody>
                  <a:tcPr marL="76200" marR="76200" marT="76200" marB="76200" anchor="ctr"/>
                </a:tc>
                <a:tc>
                  <a:txBody>
                    <a:bodyPr/>
                    <a:lstStyle/>
                    <a:p>
                      <a:pPr algn="ctr"/>
                      <a:r>
                        <a:rPr lang="he-IL" sz="2400" dirty="0">
                          <a:effectLst/>
                        </a:rPr>
                        <a:t>סה״כ רשויות</a:t>
                      </a:r>
                    </a:p>
                  </a:txBody>
                  <a:tcPr marL="76200" marR="76200" marT="76200" marB="76200" anchor="ctr"/>
                </a:tc>
                <a:tc>
                  <a:txBody>
                    <a:bodyPr/>
                    <a:lstStyle/>
                    <a:p>
                      <a:pPr algn="ctr"/>
                      <a:r>
                        <a:rPr lang="he-IL" sz="2400" dirty="0">
                          <a:effectLst/>
                        </a:rPr>
                        <a:t>אזור</a:t>
                      </a:r>
                    </a:p>
                  </a:txBody>
                  <a:tcPr marL="76200" marR="76200" marT="76200" marB="76200" anchor="ctr"/>
                </a:tc>
                <a:extLst>
                  <a:ext uri="{0D108BD9-81ED-4DB2-BD59-A6C34878D82A}">
                    <a16:rowId xmlns:a16="http://schemas.microsoft.com/office/drawing/2014/main" val="1763408008"/>
                  </a:ext>
                </a:extLst>
              </a:tr>
              <a:tr h="488192">
                <a:tc>
                  <a:txBody>
                    <a:bodyPr/>
                    <a:lstStyle/>
                    <a:p>
                      <a:pPr algn="ctr"/>
                      <a:r>
                        <a:rPr lang="he-IL" sz="2400" b="1" dirty="0">
                          <a:effectLst/>
                        </a:rPr>
                        <a:t>54%</a:t>
                      </a:r>
                      <a:endParaRPr lang="en-IL" sz="2400" b="1" dirty="0">
                        <a:effectLst/>
                      </a:endParaRPr>
                    </a:p>
                  </a:txBody>
                  <a:tcPr marL="76200" marR="76200" marT="76200" marB="76200" anchor="ctr"/>
                </a:tc>
                <a:tc>
                  <a:txBody>
                    <a:bodyPr/>
                    <a:lstStyle/>
                    <a:p>
                      <a:pPr algn="ctr"/>
                      <a:r>
                        <a:rPr lang="en-IL" sz="2400" dirty="0">
                          <a:effectLst/>
                        </a:rPr>
                        <a:t>71</a:t>
                      </a:r>
                    </a:p>
                  </a:txBody>
                  <a:tcPr marL="76200" marR="76200" marT="76200" marB="76200" anchor="ctr"/>
                </a:tc>
                <a:tc>
                  <a:txBody>
                    <a:bodyPr/>
                    <a:lstStyle/>
                    <a:p>
                      <a:pPr algn="ctr"/>
                      <a:r>
                        <a:rPr lang="he-IL" sz="2400" dirty="0">
                          <a:effectLst/>
                        </a:rPr>
                        <a:t>מרכז</a:t>
                      </a:r>
                      <a:endParaRPr lang="en-IL" sz="2400" dirty="0">
                        <a:effectLst/>
                      </a:endParaRPr>
                    </a:p>
                  </a:txBody>
                  <a:tcPr marL="76200" marR="76200" marT="76200" marB="76200" anchor="ctr"/>
                </a:tc>
                <a:extLst>
                  <a:ext uri="{0D108BD9-81ED-4DB2-BD59-A6C34878D82A}">
                    <a16:rowId xmlns:a16="http://schemas.microsoft.com/office/drawing/2014/main" val="520834411"/>
                  </a:ext>
                </a:extLst>
              </a:tr>
              <a:tr h="667156">
                <a:tc>
                  <a:txBody>
                    <a:bodyPr/>
                    <a:lstStyle/>
                    <a:p>
                      <a:pPr algn="ctr"/>
                      <a:r>
                        <a:rPr lang="he-IL" sz="2400" b="1" dirty="0">
                          <a:effectLst/>
                        </a:rPr>
                        <a:t>25%</a:t>
                      </a:r>
                      <a:endParaRPr lang="en-IL" sz="2400" b="1" dirty="0">
                        <a:effectLst/>
                      </a:endParaRPr>
                    </a:p>
                  </a:txBody>
                  <a:tcPr marL="76200" marR="76200" marT="76200" marB="76200" anchor="ctr"/>
                </a:tc>
                <a:tc>
                  <a:txBody>
                    <a:bodyPr/>
                    <a:lstStyle/>
                    <a:p>
                      <a:pPr algn="ctr"/>
                      <a:r>
                        <a:rPr lang="en-IL" sz="2400" dirty="0">
                          <a:effectLst/>
                        </a:rPr>
                        <a:t>163</a:t>
                      </a:r>
                    </a:p>
                  </a:txBody>
                  <a:tcPr marL="76200" marR="76200" marT="76200" marB="76200" anchor="ctr"/>
                </a:tc>
                <a:tc>
                  <a:txBody>
                    <a:bodyPr/>
                    <a:lstStyle/>
                    <a:p>
                      <a:pPr algn="ctr"/>
                      <a:r>
                        <a:rPr lang="he-IL" sz="2400" dirty="0">
                          <a:effectLst/>
                        </a:rPr>
                        <a:t>פריפריה </a:t>
                      </a:r>
                      <a:endParaRPr lang="en-IL" sz="2400" dirty="0">
                        <a:effectLst/>
                      </a:endParaRPr>
                    </a:p>
                  </a:txBody>
                  <a:tcPr marL="76200" marR="76200" marT="76200" marB="76200" anchor="ctr"/>
                </a:tc>
                <a:extLst>
                  <a:ext uri="{0D108BD9-81ED-4DB2-BD59-A6C34878D82A}">
                    <a16:rowId xmlns:a16="http://schemas.microsoft.com/office/drawing/2014/main" val="1451360753"/>
                  </a:ext>
                </a:extLst>
              </a:tr>
              <a:tr h="802029">
                <a:tc>
                  <a:txBody>
                    <a:bodyPr/>
                    <a:lstStyle/>
                    <a:p>
                      <a:pPr algn="ctr"/>
                      <a:r>
                        <a:rPr lang="he-IL" sz="2400" b="1" dirty="0">
                          <a:effectLst/>
                        </a:rPr>
                        <a:t>46%</a:t>
                      </a:r>
                      <a:endParaRPr lang="en-IL" sz="2400" b="1" dirty="0">
                        <a:effectLst/>
                      </a:endParaRPr>
                    </a:p>
                  </a:txBody>
                  <a:tcPr marL="76200" marR="76200" marT="76200" marB="76200" anchor="ctr"/>
                </a:tc>
                <a:tc>
                  <a:txBody>
                    <a:bodyPr/>
                    <a:lstStyle/>
                    <a:p>
                      <a:pPr algn="ctr"/>
                      <a:r>
                        <a:rPr lang="he-IL" sz="2400" dirty="0">
                          <a:effectLst/>
                        </a:rPr>
                        <a:t>52</a:t>
                      </a:r>
                      <a:endParaRPr lang="en-IL" sz="2400" dirty="0">
                        <a:effectLst/>
                      </a:endParaRPr>
                    </a:p>
                  </a:txBody>
                  <a:tcPr marL="76200" marR="76200" marT="76200" marB="76200" anchor="ctr"/>
                </a:tc>
                <a:tc>
                  <a:txBody>
                    <a:bodyPr/>
                    <a:lstStyle/>
                    <a:p>
                      <a:pPr algn="ctr"/>
                      <a:r>
                        <a:rPr lang="he-IL" sz="2400" dirty="0">
                          <a:effectLst/>
                        </a:rPr>
                        <a:t>פריפריה יהודית</a:t>
                      </a:r>
                      <a:endParaRPr lang="en-IL" sz="2400" dirty="0">
                        <a:effectLst/>
                      </a:endParaRPr>
                    </a:p>
                  </a:txBody>
                  <a:tcPr marL="76200" marR="76200" marT="76200" marB="76200" anchor="ctr"/>
                </a:tc>
                <a:extLst>
                  <a:ext uri="{0D108BD9-81ED-4DB2-BD59-A6C34878D82A}">
                    <a16:rowId xmlns:a16="http://schemas.microsoft.com/office/drawing/2014/main" val="2157634171"/>
                  </a:ext>
                </a:extLst>
              </a:tr>
            </a:tbl>
          </a:graphicData>
        </a:graphic>
      </p:graphicFrame>
      <p:sp>
        <p:nvSpPr>
          <p:cNvPr id="5" name="TextBox 4">
            <a:extLst>
              <a:ext uri="{FF2B5EF4-FFF2-40B4-BE49-F238E27FC236}">
                <a16:creationId xmlns:a16="http://schemas.microsoft.com/office/drawing/2014/main" id="{825F4E01-3312-18D3-BBFA-B7C579535A1A}"/>
              </a:ext>
            </a:extLst>
          </p:cNvPr>
          <p:cNvSpPr txBox="1"/>
          <p:nvPr/>
        </p:nvSpPr>
        <p:spPr>
          <a:xfrm>
            <a:off x="235258" y="6246056"/>
            <a:ext cx="6094520" cy="464871"/>
          </a:xfrm>
          <a:prstGeom prst="rect">
            <a:avLst/>
          </a:prstGeom>
          <a:noFill/>
        </p:spPr>
        <p:txBody>
          <a:bodyPr wrap="square">
            <a:spAutoFit/>
          </a:bodyPr>
          <a:lstStyle/>
          <a:p>
            <a:pPr>
              <a:lnSpc>
                <a:spcPct val="150000"/>
              </a:lnSpc>
            </a:pPr>
            <a:r>
              <a:rPr lang="he-IL" sz="1800" b="1" dirty="0">
                <a:solidFill>
                  <a:srgbClr val="002060"/>
                </a:solidFill>
                <a:latin typeface="Calibri" panose="020F0502020204030204" pitchFamily="34" charset="0"/>
                <a:cs typeface="Calibri" panose="020F0502020204030204" pitchFamily="34" charset="0"/>
              </a:rPr>
              <a:t>(דו"ח בטרם דצמבר 2025 ודו"ח מבקר המדינה)</a:t>
            </a:r>
          </a:p>
        </p:txBody>
      </p:sp>
      <p:sp>
        <p:nvSpPr>
          <p:cNvPr id="10" name="TextBox 9">
            <a:extLst>
              <a:ext uri="{FF2B5EF4-FFF2-40B4-BE49-F238E27FC236}">
                <a16:creationId xmlns:a16="http://schemas.microsoft.com/office/drawing/2014/main" id="{2AE56F6C-AC1E-AC7F-8C45-00CB8560D11F}"/>
              </a:ext>
            </a:extLst>
          </p:cNvPr>
          <p:cNvSpPr txBox="1"/>
          <p:nvPr/>
        </p:nvSpPr>
        <p:spPr>
          <a:xfrm>
            <a:off x="3586579" y="4044152"/>
            <a:ext cx="8292742" cy="646331"/>
          </a:xfrm>
          <a:prstGeom prst="rect">
            <a:avLst/>
          </a:prstGeom>
          <a:noFill/>
        </p:spPr>
        <p:txBody>
          <a:bodyPr wrap="square">
            <a:spAutoFit/>
          </a:bodyPr>
          <a:lstStyle/>
          <a:p>
            <a:pPr algn="r"/>
            <a:endParaRPr lang="he-IL" dirty="0">
              <a:solidFill>
                <a:schemeClr val="bg1"/>
              </a:solidFill>
            </a:endParaRPr>
          </a:p>
          <a:p>
            <a:pPr algn="r"/>
            <a:endParaRPr lang="en-IL" dirty="0">
              <a:solidFill>
                <a:schemeClr val="bg1"/>
              </a:solidFill>
            </a:endParaRPr>
          </a:p>
        </p:txBody>
      </p:sp>
      <p:pic>
        <p:nvPicPr>
          <p:cNvPr id="3" name="Picture 2">
            <a:extLst>
              <a:ext uri="{FF2B5EF4-FFF2-40B4-BE49-F238E27FC236}">
                <a16:creationId xmlns:a16="http://schemas.microsoft.com/office/drawing/2014/main" id="{25ECE037-6460-D386-4DF4-766FD29E5444}"/>
              </a:ext>
            </a:extLst>
          </p:cNvPr>
          <p:cNvPicPr>
            <a:picLocks noChangeAspect="1"/>
          </p:cNvPicPr>
          <p:nvPr/>
        </p:nvPicPr>
        <p:blipFill>
          <a:blip r:embed="rId3">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
        <p:nvSpPr>
          <p:cNvPr id="4" name="Rectangle 3">
            <a:extLst>
              <a:ext uri="{FF2B5EF4-FFF2-40B4-BE49-F238E27FC236}">
                <a16:creationId xmlns:a16="http://schemas.microsoft.com/office/drawing/2014/main" id="{BF7E2BDE-DEA2-0267-81C6-A442687D1B0B}"/>
              </a:ext>
            </a:extLst>
          </p:cNvPr>
          <p:cNvSpPr/>
          <p:nvPr/>
        </p:nvSpPr>
        <p:spPr>
          <a:xfrm>
            <a:off x="6897339" y="3162300"/>
            <a:ext cx="5138321" cy="881852"/>
          </a:xfrm>
          <a:prstGeom prst="rect">
            <a:avLst/>
          </a:prstGeom>
          <a:solidFill>
            <a:schemeClr val="accent1">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091995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3BF733-94D3-C6BA-F88B-2965A4ED72FB}"/>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381A9304-5D05-FB0A-ADC8-73C739A77A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5129" name="Freeform: Shape 5128">
            <a:extLst>
              <a:ext uri="{FF2B5EF4-FFF2-40B4-BE49-F238E27FC236}">
                <a16:creationId xmlns:a16="http://schemas.microsoft.com/office/drawing/2014/main" id="{585C85F0-E8FB-7E2F-B310-2B3CD4F11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1" name="Freeform: Shape 5130">
            <a:extLst>
              <a:ext uri="{FF2B5EF4-FFF2-40B4-BE49-F238E27FC236}">
                <a16:creationId xmlns:a16="http://schemas.microsoft.com/office/drawing/2014/main" id="{8B70B4AC-DB41-9D04-FB1A-46B2506E8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3" name="Freeform: Shape 5132">
            <a:extLst>
              <a:ext uri="{FF2B5EF4-FFF2-40B4-BE49-F238E27FC236}">
                <a16:creationId xmlns:a16="http://schemas.microsoft.com/office/drawing/2014/main" id="{4453ADD8-2F9D-2615-8B4B-06BD50157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2" name="Table 1">
            <a:extLst>
              <a:ext uri="{FF2B5EF4-FFF2-40B4-BE49-F238E27FC236}">
                <a16:creationId xmlns:a16="http://schemas.microsoft.com/office/drawing/2014/main" id="{4F63FE9C-884F-A34D-DF63-932651049FF8}"/>
              </a:ext>
            </a:extLst>
          </p:cNvPr>
          <p:cNvGraphicFramePr>
            <a:graphicFrameLocks noGrp="1"/>
          </p:cNvGraphicFramePr>
          <p:nvPr/>
        </p:nvGraphicFramePr>
        <p:xfrm>
          <a:off x="6897339" y="1076614"/>
          <a:ext cx="5138321" cy="2967538"/>
        </p:xfrm>
        <a:graphic>
          <a:graphicData uri="http://schemas.openxmlformats.org/drawingml/2006/table">
            <a:tbl>
              <a:tblPr>
                <a:tableStyleId>{3C2FFA5D-87B4-456A-9821-1D502468CF0F}</a:tableStyleId>
              </a:tblPr>
              <a:tblGrid>
                <a:gridCol w="2030176">
                  <a:extLst>
                    <a:ext uri="{9D8B030D-6E8A-4147-A177-3AD203B41FA5}">
                      <a16:colId xmlns:a16="http://schemas.microsoft.com/office/drawing/2014/main" val="3475369456"/>
                    </a:ext>
                  </a:extLst>
                </a:gridCol>
                <a:gridCol w="1404953">
                  <a:extLst>
                    <a:ext uri="{9D8B030D-6E8A-4147-A177-3AD203B41FA5}">
                      <a16:colId xmlns:a16="http://schemas.microsoft.com/office/drawing/2014/main" val="1473630377"/>
                    </a:ext>
                  </a:extLst>
                </a:gridCol>
                <a:gridCol w="1703192">
                  <a:extLst>
                    <a:ext uri="{9D8B030D-6E8A-4147-A177-3AD203B41FA5}">
                      <a16:colId xmlns:a16="http://schemas.microsoft.com/office/drawing/2014/main" val="2653016897"/>
                    </a:ext>
                  </a:extLst>
                </a:gridCol>
              </a:tblGrid>
              <a:tr h="898302">
                <a:tc>
                  <a:txBody>
                    <a:bodyPr/>
                    <a:lstStyle/>
                    <a:p>
                      <a:pPr algn="ctr"/>
                      <a:r>
                        <a:rPr lang="he-IL" sz="2400" b="1" dirty="0">
                          <a:effectLst/>
                        </a:rPr>
                        <a:t>% בעלי תו תקן</a:t>
                      </a:r>
                    </a:p>
                  </a:txBody>
                  <a:tcPr marL="76200" marR="76200" marT="76200" marB="76200" anchor="ctr"/>
                </a:tc>
                <a:tc>
                  <a:txBody>
                    <a:bodyPr/>
                    <a:lstStyle/>
                    <a:p>
                      <a:pPr algn="ctr"/>
                      <a:r>
                        <a:rPr lang="he-IL" sz="2400" dirty="0">
                          <a:effectLst/>
                        </a:rPr>
                        <a:t>סה״כ רשויות</a:t>
                      </a:r>
                    </a:p>
                  </a:txBody>
                  <a:tcPr marL="76200" marR="76200" marT="76200" marB="76200" anchor="ctr"/>
                </a:tc>
                <a:tc>
                  <a:txBody>
                    <a:bodyPr/>
                    <a:lstStyle/>
                    <a:p>
                      <a:pPr algn="ctr"/>
                      <a:r>
                        <a:rPr lang="he-IL" sz="2400" dirty="0">
                          <a:effectLst/>
                        </a:rPr>
                        <a:t>אזור</a:t>
                      </a:r>
                    </a:p>
                  </a:txBody>
                  <a:tcPr marL="76200" marR="76200" marT="76200" marB="76200" anchor="ctr"/>
                </a:tc>
                <a:extLst>
                  <a:ext uri="{0D108BD9-81ED-4DB2-BD59-A6C34878D82A}">
                    <a16:rowId xmlns:a16="http://schemas.microsoft.com/office/drawing/2014/main" val="1763408008"/>
                  </a:ext>
                </a:extLst>
              </a:tr>
              <a:tr h="488192">
                <a:tc>
                  <a:txBody>
                    <a:bodyPr/>
                    <a:lstStyle/>
                    <a:p>
                      <a:pPr algn="ctr"/>
                      <a:r>
                        <a:rPr lang="he-IL" sz="2400" b="1" dirty="0">
                          <a:effectLst/>
                        </a:rPr>
                        <a:t>54%</a:t>
                      </a:r>
                      <a:endParaRPr lang="en-IL" sz="2400" b="1" dirty="0">
                        <a:effectLst/>
                      </a:endParaRPr>
                    </a:p>
                  </a:txBody>
                  <a:tcPr marL="76200" marR="76200" marT="76200" marB="76200" anchor="ctr"/>
                </a:tc>
                <a:tc>
                  <a:txBody>
                    <a:bodyPr/>
                    <a:lstStyle/>
                    <a:p>
                      <a:pPr algn="ctr"/>
                      <a:r>
                        <a:rPr lang="en-IL" sz="2400" dirty="0">
                          <a:effectLst/>
                        </a:rPr>
                        <a:t>71</a:t>
                      </a:r>
                    </a:p>
                  </a:txBody>
                  <a:tcPr marL="76200" marR="76200" marT="76200" marB="76200" anchor="ctr"/>
                </a:tc>
                <a:tc>
                  <a:txBody>
                    <a:bodyPr/>
                    <a:lstStyle/>
                    <a:p>
                      <a:pPr algn="ctr"/>
                      <a:r>
                        <a:rPr lang="he-IL" sz="2400" dirty="0">
                          <a:effectLst/>
                        </a:rPr>
                        <a:t>מרכז</a:t>
                      </a:r>
                      <a:endParaRPr lang="en-IL" sz="2400" dirty="0">
                        <a:effectLst/>
                      </a:endParaRPr>
                    </a:p>
                  </a:txBody>
                  <a:tcPr marL="76200" marR="76200" marT="76200" marB="76200" anchor="ctr"/>
                </a:tc>
                <a:extLst>
                  <a:ext uri="{0D108BD9-81ED-4DB2-BD59-A6C34878D82A}">
                    <a16:rowId xmlns:a16="http://schemas.microsoft.com/office/drawing/2014/main" val="520834411"/>
                  </a:ext>
                </a:extLst>
              </a:tr>
              <a:tr h="667156">
                <a:tc>
                  <a:txBody>
                    <a:bodyPr/>
                    <a:lstStyle/>
                    <a:p>
                      <a:pPr algn="ctr"/>
                      <a:r>
                        <a:rPr lang="he-IL" sz="2400" b="1" dirty="0">
                          <a:effectLst/>
                        </a:rPr>
                        <a:t>25%</a:t>
                      </a:r>
                      <a:endParaRPr lang="en-IL" sz="2400" b="1" dirty="0">
                        <a:effectLst/>
                      </a:endParaRPr>
                    </a:p>
                  </a:txBody>
                  <a:tcPr marL="76200" marR="76200" marT="76200" marB="76200" anchor="ctr"/>
                </a:tc>
                <a:tc>
                  <a:txBody>
                    <a:bodyPr/>
                    <a:lstStyle/>
                    <a:p>
                      <a:pPr algn="ctr"/>
                      <a:r>
                        <a:rPr lang="en-IL" sz="2400" dirty="0">
                          <a:effectLst/>
                        </a:rPr>
                        <a:t>163</a:t>
                      </a:r>
                    </a:p>
                  </a:txBody>
                  <a:tcPr marL="76200" marR="76200" marT="76200" marB="76200" anchor="ctr"/>
                </a:tc>
                <a:tc>
                  <a:txBody>
                    <a:bodyPr/>
                    <a:lstStyle/>
                    <a:p>
                      <a:pPr algn="ctr"/>
                      <a:r>
                        <a:rPr lang="he-IL" sz="2400" dirty="0">
                          <a:effectLst/>
                        </a:rPr>
                        <a:t>פריפריה </a:t>
                      </a:r>
                      <a:endParaRPr lang="en-IL" sz="2400" dirty="0">
                        <a:effectLst/>
                      </a:endParaRPr>
                    </a:p>
                  </a:txBody>
                  <a:tcPr marL="76200" marR="76200" marT="76200" marB="76200" anchor="ctr"/>
                </a:tc>
                <a:extLst>
                  <a:ext uri="{0D108BD9-81ED-4DB2-BD59-A6C34878D82A}">
                    <a16:rowId xmlns:a16="http://schemas.microsoft.com/office/drawing/2014/main" val="1451360753"/>
                  </a:ext>
                </a:extLst>
              </a:tr>
              <a:tr h="802029">
                <a:tc>
                  <a:txBody>
                    <a:bodyPr/>
                    <a:lstStyle/>
                    <a:p>
                      <a:pPr algn="ctr"/>
                      <a:r>
                        <a:rPr lang="he-IL" sz="2400" b="1" dirty="0">
                          <a:effectLst/>
                        </a:rPr>
                        <a:t>46%</a:t>
                      </a:r>
                      <a:endParaRPr lang="en-IL" sz="2400" b="1" dirty="0">
                        <a:effectLst/>
                      </a:endParaRPr>
                    </a:p>
                  </a:txBody>
                  <a:tcPr marL="76200" marR="76200" marT="76200" marB="76200" anchor="ctr"/>
                </a:tc>
                <a:tc>
                  <a:txBody>
                    <a:bodyPr/>
                    <a:lstStyle/>
                    <a:p>
                      <a:pPr algn="ctr"/>
                      <a:r>
                        <a:rPr lang="he-IL" sz="2400" dirty="0">
                          <a:effectLst/>
                        </a:rPr>
                        <a:t>52</a:t>
                      </a:r>
                      <a:endParaRPr lang="en-IL" sz="2400" dirty="0">
                        <a:effectLst/>
                      </a:endParaRPr>
                    </a:p>
                  </a:txBody>
                  <a:tcPr marL="76200" marR="76200" marT="76200" marB="76200" anchor="ctr"/>
                </a:tc>
                <a:tc>
                  <a:txBody>
                    <a:bodyPr/>
                    <a:lstStyle/>
                    <a:p>
                      <a:pPr algn="ctr"/>
                      <a:r>
                        <a:rPr lang="he-IL" sz="2400" dirty="0">
                          <a:effectLst/>
                        </a:rPr>
                        <a:t>פריפריה יהודית</a:t>
                      </a:r>
                      <a:endParaRPr lang="en-IL" sz="2400" dirty="0">
                        <a:effectLst/>
                      </a:endParaRPr>
                    </a:p>
                  </a:txBody>
                  <a:tcPr marL="76200" marR="76200" marT="76200" marB="76200" anchor="ctr"/>
                </a:tc>
                <a:extLst>
                  <a:ext uri="{0D108BD9-81ED-4DB2-BD59-A6C34878D82A}">
                    <a16:rowId xmlns:a16="http://schemas.microsoft.com/office/drawing/2014/main" val="2157634171"/>
                  </a:ext>
                </a:extLst>
              </a:tr>
            </a:tbl>
          </a:graphicData>
        </a:graphic>
      </p:graphicFrame>
      <p:sp>
        <p:nvSpPr>
          <p:cNvPr id="5" name="TextBox 4">
            <a:extLst>
              <a:ext uri="{FF2B5EF4-FFF2-40B4-BE49-F238E27FC236}">
                <a16:creationId xmlns:a16="http://schemas.microsoft.com/office/drawing/2014/main" id="{94B21F15-CED3-5C06-73B8-622C2AD02075}"/>
              </a:ext>
            </a:extLst>
          </p:cNvPr>
          <p:cNvSpPr txBox="1"/>
          <p:nvPr/>
        </p:nvSpPr>
        <p:spPr>
          <a:xfrm>
            <a:off x="235258" y="6246056"/>
            <a:ext cx="6094520" cy="464871"/>
          </a:xfrm>
          <a:prstGeom prst="rect">
            <a:avLst/>
          </a:prstGeom>
          <a:noFill/>
        </p:spPr>
        <p:txBody>
          <a:bodyPr wrap="square">
            <a:spAutoFit/>
          </a:bodyPr>
          <a:lstStyle/>
          <a:p>
            <a:pPr>
              <a:lnSpc>
                <a:spcPct val="150000"/>
              </a:lnSpc>
            </a:pPr>
            <a:r>
              <a:rPr lang="he-IL" sz="1800" b="1" dirty="0">
                <a:solidFill>
                  <a:srgbClr val="002060"/>
                </a:solidFill>
                <a:latin typeface="Calibri" panose="020F0502020204030204" pitchFamily="34" charset="0"/>
                <a:cs typeface="Calibri" panose="020F0502020204030204" pitchFamily="34" charset="0"/>
              </a:rPr>
              <a:t>(דו"ח בטרם דצמבר 2025 ודו"ח מבקר המדינה)</a:t>
            </a:r>
          </a:p>
        </p:txBody>
      </p:sp>
      <p:sp>
        <p:nvSpPr>
          <p:cNvPr id="10" name="TextBox 9">
            <a:extLst>
              <a:ext uri="{FF2B5EF4-FFF2-40B4-BE49-F238E27FC236}">
                <a16:creationId xmlns:a16="http://schemas.microsoft.com/office/drawing/2014/main" id="{113D9E93-D244-4655-223B-7E26B3AE98E1}"/>
              </a:ext>
            </a:extLst>
          </p:cNvPr>
          <p:cNvSpPr txBox="1"/>
          <p:nvPr/>
        </p:nvSpPr>
        <p:spPr>
          <a:xfrm>
            <a:off x="3586579" y="4044152"/>
            <a:ext cx="8292742" cy="3231654"/>
          </a:xfrm>
          <a:prstGeom prst="rect">
            <a:avLst/>
          </a:prstGeom>
          <a:noFill/>
        </p:spPr>
        <p:txBody>
          <a:bodyPr wrap="square">
            <a:spAutoFit/>
          </a:bodyPr>
          <a:lstStyle/>
          <a:p>
            <a:pPr algn="r"/>
            <a:r>
              <a:rPr lang="he-IL" sz="2400" b="1" dirty="0">
                <a:solidFill>
                  <a:srgbClr val="FFFF00"/>
                </a:solidFill>
              </a:rPr>
              <a:t>פערים בגני משחקים ציבוריים:</a:t>
            </a:r>
          </a:p>
          <a:p>
            <a:pPr marL="285750" indent="-285750" algn="r" rtl="1">
              <a:buFont typeface="Wingdings" panose="05000000000000000000" pitchFamily="2" charset="2"/>
              <a:buChar char="v"/>
            </a:pPr>
            <a:r>
              <a:rPr lang="he-IL" sz="2400" b="0" i="0" dirty="0">
                <a:solidFill>
                  <a:schemeClr val="bg1"/>
                </a:solidFill>
                <a:effectLst/>
                <a:latin typeface="pplxSerif"/>
              </a:rPr>
              <a:t>הפערים אינם רק במספר הגנים, אלא גם בבטיחות, בתחזוקה, בנגישות ובהצללה.</a:t>
            </a:r>
          </a:p>
          <a:p>
            <a:pPr marL="285750" indent="-285750" algn="r" rtl="1">
              <a:buFont typeface="Wingdings" panose="05000000000000000000" pitchFamily="2" charset="2"/>
              <a:buChar char="v"/>
            </a:pPr>
            <a:r>
              <a:rPr lang="he-IL" sz="2400" b="0" i="0" dirty="0">
                <a:solidFill>
                  <a:schemeClr val="bg1"/>
                </a:solidFill>
                <a:effectLst/>
                <a:latin typeface="pplxSerif"/>
              </a:rPr>
              <a:t>דוח מבקר המדינה 2024 מצא פערים בין רשויות ביכולת לתכנן, להפעיל ולתחזק גני משחקים.</a:t>
            </a:r>
          </a:p>
          <a:p>
            <a:pPr marL="285750" indent="-285750" algn="r" rtl="1">
              <a:buFont typeface="Wingdings" panose="05000000000000000000" pitchFamily="2" charset="2"/>
              <a:buChar char="v"/>
            </a:pPr>
            <a:r>
              <a:rPr lang="he-IL" sz="2400" b="0" i="0" dirty="0">
                <a:solidFill>
                  <a:schemeClr val="bg1"/>
                </a:solidFill>
                <a:effectLst/>
                <a:latin typeface="pplxSerif"/>
              </a:rPr>
              <a:t>בפריפריה הפערים בולטים יותר, בעיקר ברשויות חלשות במשאבים ובתשתיות</a:t>
            </a:r>
          </a:p>
          <a:p>
            <a:pPr algn="r"/>
            <a:endParaRPr lang="he-IL" dirty="0">
              <a:solidFill>
                <a:schemeClr val="bg1"/>
              </a:solidFill>
            </a:endParaRPr>
          </a:p>
          <a:p>
            <a:pPr algn="r"/>
            <a:endParaRPr lang="en-IL" dirty="0">
              <a:solidFill>
                <a:schemeClr val="bg1"/>
              </a:solidFill>
            </a:endParaRPr>
          </a:p>
        </p:txBody>
      </p:sp>
      <p:pic>
        <p:nvPicPr>
          <p:cNvPr id="3" name="Picture 2">
            <a:extLst>
              <a:ext uri="{FF2B5EF4-FFF2-40B4-BE49-F238E27FC236}">
                <a16:creationId xmlns:a16="http://schemas.microsoft.com/office/drawing/2014/main" id="{762177DD-9B74-1FC8-5BE7-2DF7AFA4F615}"/>
              </a:ext>
            </a:extLst>
          </p:cNvPr>
          <p:cNvPicPr>
            <a:picLocks noChangeAspect="1"/>
          </p:cNvPicPr>
          <p:nvPr/>
        </p:nvPicPr>
        <p:blipFill>
          <a:blip r:embed="rId3">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Tree>
    <p:extLst>
      <p:ext uri="{BB962C8B-B14F-4D97-AF65-F5344CB8AC3E}">
        <p14:creationId xmlns:p14="http://schemas.microsoft.com/office/powerpoint/2010/main" val="194631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arn(inVertic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1000"/>
                                        <p:tgtEl>
                                          <p:spTgt spid="10">
                                            <p:txEl>
                                              <p:pRg st="3" end="3"/>
                                            </p:txEl>
                                          </p:spTgt>
                                        </p:tgtEl>
                                      </p:cBhvr>
                                    </p:animEffect>
                                    <p:anim calcmode="lin" valueType="num">
                                      <p:cBhvr>
                                        <p:cTn id="1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274E8-BF32-35B3-662F-16B0E6E14C84}"/>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427C9FA-E2B8-99F6-F21B-F2689D04C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5129" name="Freeform: Shape 5128">
            <a:extLst>
              <a:ext uri="{FF2B5EF4-FFF2-40B4-BE49-F238E27FC236}">
                <a16:creationId xmlns:a16="http://schemas.microsoft.com/office/drawing/2014/main" id="{2049C6BA-9ECE-D52F-9059-72B38045D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1" name="Freeform: Shape 5130">
            <a:extLst>
              <a:ext uri="{FF2B5EF4-FFF2-40B4-BE49-F238E27FC236}">
                <a16:creationId xmlns:a16="http://schemas.microsoft.com/office/drawing/2014/main" id="{CD74D264-AED4-BA36-E162-92D8962C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33" name="Freeform: Shape 5132">
            <a:extLst>
              <a:ext uri="{FF2B5EF4-FFF2-40B4-BE49-F238E27FC236}">
                <a16:creationId xmlns:a16="http://schemas.microsoft.com/office/drawing/2014/main" id="{DA12A9FA-AB88-91D2-2D7B-073AEFE14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D8AE352E-4F23-62B8-D70B-77B715A7FE9F}"/>
              </a:ext>
            </a:extLst>
          </p:cNvPr>
          <p:cNvSpPr txBox="1"/>
          <p:nvPr/>
        </p:nvSpPr>
        <p:spPr>
          <a:xfrm>
            <a:off x="235258" y="6246056"/>
            <a:ext cx="6094520" cy="464871"/>
          </a:xfrm>
          <a:prstGeom prst="rect">
            <a:avLst/>
          </a:prstGeom>
          <a:noFill/>
        </p:spPr>
        <p:txBody>
          <a:bodyPr wrap="square">
            <a:spAutoFit/>
          </a:bodyPr>
          <a:lstStyle/>
          <a:p>
            <a:pPr>
              <a:lnSpc>
                <a:spcPct val="150000"/>
              </a:lnSpc>
            </a:pPr>
            <a:r>
              <a:rPr lang="he-IL" sz="1800" b="1" dirty="0">
                <a:solidFill>
                  <a:srgbClr val="002060"/>
                </a:solidFill>
                <a:latin typeface="Calibri" panose="020F0502020204030204" pitchFamily="34" charset="0"/>
                <a:cs typeface="Calibri" panose="020F0502020204030204" pitchFamily="34" charset="0"/>
              </a:rPr>
              <a:t>(דו"ח בטרם דצמבר 2025 ודו"ח מבקר המדינה 2024)</a:t>
            </a:r>
          </a:p>
        </p:txBody>
      </p:sp>
      <p:sp>
        <p:nvSpPr>
          <p:cNvPr id="10" name="TextBox 9">
            <a:extLst>
              <a:ext uri="{FF2B5EF4-FFF2-40B4-BE49-F238E27FC236}">
                <a16:creationId xmlns:a16="http://schemas.microsoft.com/office/drawing/2014/main" id="{201EC71D-977E-40C7-029E-9405C5BB5822}"/>
              </a:ext>
            </a:extLst>
          </p:cNvPr>
          <p:cNvSpPr txBox="1"/>
          <p:nvPr/>
        </p:nvSpPr>
        <p:spPr>
          <a:xfrm>
            <a:off x="3629490" y="4079959"/>
            <a:ext cx="8292742" cy="3231654"/>
          </a:xfrm>
          <a:prstGeom prst="rect">
            <a:avLst/>
          </a:prstGeom>
          <a:noFill/>
        </p:spPr>
        <p:txBody>
          <a:bodyPr wrap="square">
            <a:spAutoFit/>
          </a:bodyPr>
          <a:lstStyle/>
          <a:p>
            <a:pPr algn="r"/>
            <a:r>
              <a:rPr lang="he-IL" sz="2400" b="1" dirty="0">
                <a:solidFill>
                  <a:srgbClr val="FFFF00"/>
                </a:solidFill>
              </a:rPr>
              <a:t>מרכז מול פריפריה: </a:t>
            </a:r>
          </a:p>
          <a:p>
            <a:pPr algn="r" rtl="1">
              <a:buFont typeface="Arial" panose="020B0604020202020204" pitchFamily="34" charset="0"/>
              <a:buChar char="•"/>
            </a:pPr>
            <a:r>
              <a:rPr lang="he-IL" sz="2400" b="1" i="0" u="sng" dirty="0">
                <a:solidFill>
                  <a:schemeClr val="bg1"/>
                </a:solidFill>
                <a:effectLst/>
                <a:latin typeface="pplxSerif"/>
              </a:rPr>
              <a:t>מרכז</a:t>
            </a:r>
            <a:r>
              <a:rPr lang="he-IL" sz="2400" b="1" i="0" dirty="0">
                <a:solidFill>
                  <a:schemeClr val="bg1"/>
                </a:solidFill>
                <a:effectLst/>
                <a:latin typeface="pplxSerif"/>
              </a:rPr>
              <a:t>:</a:t>
            </a:r>
            <a:r>
              <a:rPr lang="he-IL" sz="2400" b="0" i="0" dirty="0">
                <a:solidFill>
                  <a:schemeClr val="bg1"/>
                </a:solidFill>
                <a:effectLst/>
                <a:latin typeface="pplxSerif"/>
              </a:rPr>
              <a:t> יותר משאבים, תשתיות טובות יותר ותחזוקה טובה יותר, אך עדיין יש ליקויים נקודתיים.</a:t>
            </a:r>
          </a:p>
          <a:p>
            <a:pPr algn="r" rtl="1">
              <a:buFont typeface="Arial" panose="020B0604020202020204" pitchFamily="34" charset="0"/>
              <a:buChar char="•"/>
            </a:pPr>
            <a:r>
              <a:rPr lang="he-IL" sz="2400" b="1" i="0" u="sng" dirty="0">
                <a:solidFill>
                  <a:schemeClr val="bg1"/>
                </a:solidFill>
                <a:effectLst/>
                <a:latin typeface="pplxSerif"/>
              </a:rPr>
              <a:t>פריפריה יהודית</a:t>
            </a:r>
            <a:r>
              <a:rPr lang="he-IL" sz="2400" b="1" i="0" dirty="0">
                <a:solidFill>
                  <a:schemeClr val="bg1"/>
                </a:solidFill>
                <a:effectLst/>
                <a:latin typeface="pplxSerif"/>
              </a:rPr>
              <a:t>:</a:t>
            </a:r>
            <a:r>
              <a:rPr lang="he-IL" sz="2400" b="0" i="0" dirty="0">
                <a:solidFill>
                  <a:schemeClr val="bg1"/>
                </a:solidFill>
                <a:effectLst/>
                <a:latin typeface="pplxSerif"/>
              </a:rPr>
              <a:t> מחסור בשטחים ציבוריים פתוחים, תחזוקה פחות סדירה ותלות גבוהה בסיוע חיצוני.</a:t>
            </a:r>
          </a:p>
          <a:p>
            <a:pPr algn="r" rtl="1">
              <a:buFont typeface="Arial" panose="020B0604020202020204" pitchFamily="34" charset="0"/>
              <a:buChar char="•"/>
            </a:pPr>
            <a:r>
              <a:rPr lang="he-IL" sz="2400" b="1" i="0" u="sng" dirty="0">
                <a:solidFill>
                  <a:schemeClr val="bg1"/>
                </a:solidFill>
                <a:effectLst/>
                <a:latin typeface="pplxSerif"/>
              </a:rPr>
              <a:t>פריפריה ערבית</a:t>
            </a:r>
            <a:r>
              <a:rPr lang="he-IL" sz="2400" b="1" i="0" dirty="0">
                <a:solidFill>
                  <a:schemeClr val="bg1"/>
                </a:solidFill>
                <a:effectLst/>
                <a:latin typeface="pplxSerif"/>
              </a:rPr>
              <a:t>:</a:t>
            </a:r>
            <a:r>
              <a:rPr lang="he-IL" sz="2400" b="0" i="0" dirty="0">
                <a:solidFill>
                  <a:schemeClr val="bg1"/>
                </a:solidFill>
                <a:effectLst/>
                <a:latin typeface="pplxSerif"/>
              </a:rPr>
              <a:t> פערים חריפים יותר בתכנון, בהקצאת קרקע, בנגישות ובפיקוח</a:t>
            </a:r>
          </a:p>
          <a:p>
            <a:pPr algn="r"/>
            <a:endParaRPr lang="he-IL" dirty="0">
              <a:solidFill>
                <a:schemeClr val="bg1"/>
              </a:solidFill>
            </a:endParaRPr>
          </a:p>
          <a:p>
            <a:pPr algn="r"/>
            <a:endParaRPr lang="en-IL" dirty="0">
              <a:solidFill>
                <a:schemeClr val="bg1"/>
              </a:solidFill>
            </a:endParaRPr>
          </a:p>
        </p:txBody>
      </p:sp>
      <p:pic>
        <p:nvPicPr>
          <p:cNvPr id="3" name="Picture 2">
            <a:extLst>
              <a:ext uri="{FF2B5EF4-FFF2-40B4-BE49-F238E27FC236}">
                <a16:creationId xmlns:a16="http://schemas.microsoft.com/office/drawing/2014/main" id="{AE5A96D4-3B0C-2DB0-E7DA-FCF1ED66DA80}"/>
              </a:ext>
            </a:extLst>
          </p:cNvPr>
          <p:cNvPicPr>
            <a:picLocks noChangeAspect="1"/>
          </p:cNvPicPr>
          <p:nvPr/>
        </p:nvPicPr>
        <p:blipFill>
          <a:blip r:embed="rId3">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graphicFrame>
        <p:nvGraphicFramePr>
          <p:cNvPr id="6" name="Table 5">
            <a:extLst>
              <a:ext uri="{FF2B5EF4-FFF2-40B4-BE49-F238E27FC236}">
                <a16:creationId xmlns:a16="http://schemas.microsoft.com/office/drawing/2014/main" id="{CD40DD23-0C9A-5473-2311-21E8D3FDCDDA}"/>
              </a:ext>
            </a:extLst>
          </p:cNvPr>
          <p:cNvGraphicFramePr>
            <a:graphicFrameLocks noGrp="1"/>
          </p:cNvGraphicFramePr>
          <p:nvPr>
            <p:extLst>
              <p:ext uri="{D42A27DB-BD31-4B8C-83A1-F6EECF244321}">
                <p14:modId xmlns:p14="http://schemas.microsoft.com/office/powerpoint/2010/main" val="3604616299"/>
              </p:ext>
            </p:extLst>
          </p:nvPr>
        </p:nvGraphicFramePr>
        <p:xfrm>
          <a:off x="6897339" y="1076614"/>
          <a:ext cx="5138321" cy="2967538"/>
        </p:xfrm>
        <a:graphic>
          <a:graphicData uri="http://schemas.openxmlformats.org/drawingml/2006/table">
            <a:tbl>
              <a:tblPr>
                <a:tableStyleId>{3C2FFA5D-87B4-456A-9821-1D502468CF0F}</a:tableStyleId>
              </a:tblPr>
              <a:tblGrid>
                <a:gridCol w="2030176">
                  <a:extLst>
                    <a:ext uri="{9D8B030D-6E8A-4147-A177-3AD203B41FA5}">
                      <a16:colId xmlns:a16="http://schemas.microsoft.com/office/drawing/2014/main" val="3475369456"/>
                    </a:ext>
                  </a:extLst>
                </a:gridCol>
                <a:gridCol w="1404953">
                  <a:extLst>
                    <a:ext uri="{9D8B030D-6E8A-4147-A177-3AD203B41FA5}">
                      <a16:colId xmlns:a16="http://schemas.microsoft.com/office/drawing/2014/main" val="1473630377"/>
                    </a:ext>
                  </a:extLst>
                </a:gridCol>
                <a:gridCol w="1703192">
                  <a:extLst>
                    <a:ext uri="{9D8B030D-6E8A-4147-A177-3AD203B41FA5}">
                      <a16:colId xmlns:a16="http://schemas.microsoft.com/office/drawing/2014/main" val="2653016897"/>
                    </a:ext>
                  </a:extLst>
                </a:gridCol>
              </a:tblGrid>
              <a:tr h="898302">
                <a:tc>
                  <a:txBody>
                    <a:bodyPr/>
                    <a:lstStyle/>
                    <a:p>
                      <a:pPr algn="ctr"/>
                      <a:r>
                        <a:rPr lang="he-IL" sz="2400" b="1" dirty="0">
                          <a:effectLst/>
                        </a:rPr>
                        <a:t>% בעלי תו תקן</a:t>
                      </a:r>
                    </a:p>
                  </a:txBody>
                  <a:tcPr marL="76200" marR="76200" marT="76200" marB="76200" anchor="ctr"/>
                </a:tc>
                <a:tc>
                  <a:txBody>
                    <a:bodyPr/>
                    <a:lstStyle/>
                    <a:p>
                      <a:pPr algn="ctr"/>
                      <a:r>
                        <a:rPr lang="he-IL" sz="2400" dirty="0">
                          <a:effectLst/>
                        </a:rPr>
                        <a:t>סה״כ רשויות</a:t>
                      </a:r>
                    </a:p>
                  </a:txBody>
                  <a:tcPr marL="76200" marR="76200" marT="76200" marB="76200" anchor="ctr"/>
                </a:tc>
                <a:tc>
                  <a:txBody>
                    <a:bodyPr/>
                    <a:lstStyle/>
                    <a:p>
                      <a:pPr algn="ctr"/>
                      <a:r>
                        <a:rPr lang="he-IL" sz="2400" dirty="0">
                          <a:effectLst/>
                        </a:rPr>
                        <a:t>אזור</a:t>
                      </a:r>
                    </a:p>
                  </a:txBody>
                  <a:tcPr marL="76200" marR="76200" marT="76200" marB="76200" anchor="ctr"/>
                </a:tc>
                <a:extLst>
                  <a:ext uri="{0D108BD9-81ED-4DB2-BD59-A6C34878D82A}">
                    <a16:rowId xmlns:a16="http://schemas.microsoft.com/office/drawing/2014/main" val="1763408008"/>
                  </a:ext>
                </a:extLst>
              </a:tr>
              <a:tr h="488192">
                <a:tc>
                  <a:txBody>
                    <a:bodyPr/>
                    <a:lstStyle/>
                    <a:p>
                      <a:pPr algn="ctr"/>
                      <a:r>
                        <a:rPr lang="he-IL" sz="2400" b="1" dirty="0">
                          <a:effectLst/>
                        </a:rPr>
                        <a:t>54%</a:t>
                      </a:r>
                      <a:endParaRPr lang="en-IL" sz="2400" b="1" dirty="0">
                        <a:effectLst/>
                      </a:endParaRPr>
                    </a:p>
                  </a:txBody>
                  <a:tcPr marL="76200" marR="76200" marT="76200" marB="76200" anchor="ctr"/>
                </a:tc>
                <a:tc>
                  <a:txBody>
                    <a:bodyPr/>
                    <a:lstStyle/>
                    <a:p>
                      <a:pPr algn="ctr"/>
                      <a:r>
                        <a:rPr lang="en-IL" sz="2400" dirty="0">
                          <a:effectLst/>
                        </a:rPr>
                        <a:t>71</a:t>
                      </a:r>
                    </a:p>
                  </a:txBody>
                  <a:tcPr marL="76200" marR="76200" marT="76200" marB="76200" anchor="ctr"/>
                </a:tc>
                <a:tc>
                  <a:txBody>
                    <a:bodyPr/>
                    <a:lstStyle/>
                    <a:p>
                      <a:pPr algn="ctr"/>
                      <a:r>
                        <a:rPr lang="he-IL" sz="2400" dirty="0">
                          <a:effectLst/>
                        </a:rPr>
                        <a:t>מרכז</a:t>
                      </a:r>
                      <a:endParaRPr lang="en-IL" sz="2400" dirty="0">
                        <a:effectLst/>
                      </a:endParaRPr>
                    </a:p>
                  </a:txBody>
                  <a:tcPr marL="76200" marR="76200" marT="76200" marB="76200" anchor="ctr"/>
                </a:tc>
                <a:extLst>
                  <a:ext uri="{0D108BD9-81ED-4DB2-BD59-A6C34878D82A}">
                    <a16:rowId xmlns:a16="http://schemas.microsoft.com/office/drawing/2014/main" val="520834411"/>
                  </a:ext>
                </a:extLst>
              </a:tr>
              <a:tr h="667156">
                <a:tc>
                  <a:txBody>
                    <a:bodyPr/>
                    <a:lstStyle/>
                    <a:p>
                      <a:pPr algn="ctr"/>
                      <a:r>
                        <a:rPr lang="he-IL" sz="2400" b="1" dirty="0">
                          <a:effectLst/>
                        </a:rPr>
                        <a:t>25%</a:t>
                      </a:r>
                      <a:endParaRPr lang="en-IL" sz="2400" b="1" dirty="0">
                        <a:effectLst/>
                      </a:endParaRPr>
                    </a:p>
                  </a:txBody>
                  <a:tcPr marL="76200" marR="76200" marT="76200" marB="76200" anchor="ctr"/>
                </a:tc>
                <a:tc>
                  <a:txBody>
                    <a:bodyPr/>
                    <a:lstStyle/>
                    <a:p>
                      <a:pPr algn="ctr"/>
                      <a:r>
                        <a:rPr lang="en-IL" sz="2400" dirty="0">
                          <a:effectLst/>
                        </a:rPr>
                        <a:t>163</a:t>
                      </a:r>
                    </a:p>
                  </a:txBody>
                  <a:tcPr marL="76200" marR="76200" marT="76200" marB="76200" anchor="ctr"/>
                </a:tc>
                <a:tc>
                  <a:txBody>
                    <a:bodyPr/>
                    <a:lstStyle/>
                    <a:p>
                      <a:pPr algn="ctr"/>
                      <a:r>
                        <a:rPr lang="he-IL" sz="2400" dirty="0">
                          <a:effectLst/>
                        </a:rPr>
                        <a:t>פריפריה </a:t>
                      </a:r>
                      <a:endParaRPr lang="en-IL" sz="2400" dirty="0">
                        <a:effectLst/>
                      </a:endParaRPr>
                    </a:p>
                  </a:txBody>
                  <a:tcPr marL="76200" marR="76200" marT="76200" marB="76200" anchor="ctr"/>
                </a:tc>
                <a:extLst>
                  <a:ext uri="{0D108BD9-81ED-4DB2-BD59-A6C34878D82A}">
                    <a16:rowId xmlns:a16="http://schemas.microsoft.com/office/drawing/2014/main" val="1451360753"/>
                  </a:ext>
                </a:extLst>
              </a:tr>
              <a:tr h="802029">
                <a:tc>
                  <a:txBody>
                    <a:bodyPr/>
                    <a:lstStyle/>
                    <a:p>
                      <a:pPr algn="ctr"/>
                      <a:r>
                        <a:rPr lang="he-IL" sz="2400" b="1" dirty="0">
                          <a:effectLst/>
                        </a:rPr>
                        <a:t>46%</a:t>
                      </a:r>
                      <a:endParaRPr lang="en-IL" sz="2400" b="1" dirty="0">
                        <a:effectLst/>
                      </a:endParaRPr>
                    </a:p>
                  </a:txBody>
                  <a:tcPr marL="76200" marR="76200" marT="76200" marB="76200" anchor="ctr"/>
                </a:tc>
                <a:tc>
                  <a:txBody>
                    <a:bodyPr/>
                    <a:lstStyle/>
                    <a:p>
                      <a:pPr algn="ctr"/>
                      <a:r>
                        <a:rPr lang="he-IL" sz="2400" dirty="0">
                          <a:effectLst/>
                        </a:rPr>
                        <a:t>52</a:t>
                      </a:r>
                      <a:endParaRPr lang="en-IL" sz="2400" dirty="0">
                        <a:effectLst/>
                      </a:endParaRPr>
                    </a:p>
                  </a:txBody>
                  <a:tcPr marL="76200" marR="76200" marT="76200" marB="76200" anchor="ctr"/>
                </a:tc>
                <a:tc>
                  <a:txBody>
                    <a:bodyPr/>
                    <a:lstStyle/>
                    <a:p>
                      <a:pPr algn="ctr"/>
                      <a:r>
                        <a:rPr lang="he-IL" sz="2400" dirty="0">
                          <a:effectLst/>
                        </a:rPr>
                        <a:t>פריפריה יהודית</a:t>
                      </a:r>
                      <a:endParaRPr lang="en-IL" sz="2400" dirty="0">
                        <a:effectLst/>
                      </a:endParaRPr>
                    </a:p>
                  </a:txBody>
                  <a:tcPr marL="76200" marR="76200" marT="76200" marB="76200" anchor="ctr"/>
                </a:tc>
                <a:extLst>
                  <a:ext uri="{0D108BD9-81ED-4DB2-BD59-A6C34878D82A}">
                    <a16:rowId xmlns:a16="http://schemas.microsoft.com/office/drawing/2014/main" val="2157634171"/>
                  </a:ext>
                </a:extLst>
              </a:tr>
            </a:tbl>
          </a:graphicData>
        </a:graphic>
      </p:graphicFrame>
    </p:spTree>
    <p:extLst>
      <p:ext uri="{BB962C8B-B14F-4D97-AF65-F5344CB8AC3E}">
        <p14:creationId xmlns:p14="http://schemas.microsoft.com/office/powerpoint/2010/main" val="181802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E72EEC71-A767-4B3F-886E-2B004783E1B4}"/>
              </a:ext>
            </a:extLst>
          </p:cNvPr>
          <p:cNvSpPr/>
          <p:nvPr/>
        </p:nvSpPr>
        <p:spPr>
          <a:xfrm rot="10800000">
            <a:off x="0" y="0"/>
            <a:ext cx="12192000" cy="6858000"/>
          </a:xfrm>
          <a:prstGeom prst="rect">
            <a:avLst/>
          </a:prstGeom>
          <a:gradFill flip="none" rotWithShape="1">
            <a:gsLst>
              <a:gs pos="0">
                <a:srgbClr val="003399"/>
              </a:gs>
              <a:gs pos="100000">
                <a:srgbClr val="00164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C6A2810-0690-4BA1-B9C0-E2F04199ABD9}"/>
              </a:ext>
            </a:extLst>
          </p:cNvPr>
          <p:cNvSpPr txBox="1"/>
          <p:nvPr/>
        </p:nvSpPr>
        <p:spPr>
          <a:xfrm>
            <a:off x="3407424" y="2293640"/>
            <a:ext cx="5657318" cy="707886"/>
          </a:xfrm>
          <a:prstGeom prst="rect">
            <a:avLst/>
          </a:prstGeom>
          <a:noFill/>
        </p:spPr>
        <p:txBody>
          <a:bodyPr wrap="none" rtlCol="0">
            <a:spAutoFit/>
          </a:bodyPr>
          <a:lstStyle/>
          <a:p>
            <a:r>
              <a:rPr lang="he-IL" sz="4000" dirty="0">
                <a:solidFill>
                  <a:schemeClr val="bg1"/>
                </a:solidFill>
                <a:effectLst>
                  <a:outerShdw blurRad="38100" dist="38100" dir="2700000" algn="tl">
                    <a:srgbClr val="000000">
                      <a:alpha val="43137"/>
                    </a:srgbClr>
                  </a:outerShdw>
                </a:effectLst>
                <a:latin typeface="Heebo" pitchFamily="2" charset="-79"/>
                <a:cs typeface="Heebo" pitchFamily="2" charset="-79"/>
              </a:rPr>
              <a:t>עם הפנים קדימה ל - 2030</a:t>
            </a:r>
          </a:p>
        </p:txBody>
      </p:sp>
      <p:pic>
        <p:nvPicPr>
          <p:cNvPr id="4" name="Picture 3">
            <a:extLst>
              <a:ext uri="{FF2B5EF4-FFF2-40B4-BE49-F238E27FC236}">
                <a16:creationId xmlns:a16="http://schemas.microsoft.com/office/drawing/2014/main" id="{5EE8AA2C-8FF8-9F72-2FD4-C7F5303A54D9}"/>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67318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E661BC77-9166-90D9-8AB0-7B5E1546DBD8}"/>
              </a:ext>
            </a:extLst>
          </p:cNvPr>
          <p:cNvGrpSpPr/>
          <p:nvPr/>
        </p:nvGrpSpPr>
        <p:grpSpPr>
          <a:xfrm>
            <a:off x="2279421" y="1879559"/>
            <a:ext cx="2691597" cy="4978442"/>
            <a:chOff x="3425047" y="1879559"/>
            <a:chExt cx="2691597" cy="4978442"/>
          </a:xfrm>
        </p:grpSpPr>
        <p:cxnSp>
          <p:nvCxnSpPr>
            <p:cNvPr id="23" name="Straight Connector 22">
              <a:extLst>
                <a:ext uri="{FF2B5EF4-FFF2-40B4-BE49-F238E27FC236}">
                  <a16:creationId xmlns:a16="http://schemas.microsoft.com/office/drawing/2014/main" id="{A228F3C6-311F-CBED-B36D-790406930546}"/>
                </a:ext>
              </a:extLst>
            </p:cNvPr>
            <p:cNvCxnSpPr/>
            <p:nvPr/>
          </p:nvCxnSpPr>
          <p:spPr>
            <a:xfrm>
              <a:off x="4767625" y="1879559"/>
              <a:ext cx="0" cy="3641607"/>
            </a:xfrm>
            <a:prstGeom prst="line">
              <a:avLst/>
            </a:prstGeom>
            <a:ln w="762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831DD51-C460-C0A7-986A-A3049BC6263D}"/>
                </a:ext>
              </a:extLst>
            </p:cNvPr>
            <p:cNvSpPr/>
            <p:nvPr/>
          </p:nvSpPr>
          <p:spPr>
            <a:xfrm>
              <a:off x="3425047" y="5230442"/>
              <a:ext cx="2691597" cy="3873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Trapezoid 26">
              <a:extLst>
                <a:ext uri="{FF2B5EF4-FFF2-40B4-BE49-F238E27FC236}">
                  <a16:creationId xmlns:a16="http://schemas.microsoft.com/office/drawing/2014/main" id="{2A03C9CF-BCF5-3A87-73F1-3CD0A861EE0E}"/>
                </a:ext>
              </a:extLst>
            </p:cNvPr>
            <p:cNvSpPr/>
            <p:nvPr/>
          </p:nvSpPr>
          <p:spPr>
            <a:xfrm rot="10800000">
              <a:off x="3590885" y="5689874"/>
              <a:ext cx="2359923" cy="1168127"/>
            </a:xfrm>
            <a:prstGeom prst="trapezoid">
              <a:avLst>
                <a:gd name="adj" fmla="val 2091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A17BDE03-BA93-FB75-ABB5-45BA9B0E06AF}"/>
              </a:ext>
            </a:extLst>
          </p:cNvPr>
          <p:cNvGrpSpPr/>
          <p:nvPr/>
        </p:nvGrpSpPr>
        <p:grpSpPr>
          <a:xfrm>
            <a:off x="3634838" y="1331057"/>
            <a:ext cx="3058669" cy="2117485"/>
            <a:chOff x="4767627" y="1348488"/>
            <a:chExt cx="3058669" cy="2117485"/>
          </a:xfrm>
        </p:grpSpPr>
        <p:grpSp>
          <p:nvGrpSpPr>
            <p:cNvPr id="3" name="Group 2">
              <a:extLst>
                <a:ext uri="{FF2B5EF4-FFF2-40B4-BE49-F238E27FC236}">
                  <a16:creationId xmlns:a16="http://schemas.microsoft.com/office/drawing/2014/main" id="{49242E84-6194-B47B-D88A-81B2B4ACB8B6}"/>
                </a:ext>
              </a:extLst>
            </p:cNvPr>
            <p:cNvGrpSpPr/>
            <p:nvPr/>
          </p:nvGrpSpPr>
          <p:grpSpPr>
            <a:xfrm>
              <a:off x="6435346" y="1988645"/>
              <a:ext cx="1390950" cy="1477328"/>
              <a:chOff x="6799415" y="4149947"/>
              <a:chExt cx="1456159" cy="1546586"/>
            </a:xfrm>
          </p:grpSpPr>
          <p:sp>
            <p:nvSpPr>
              <p:cNvPr id="4" name="TextBox 3">
                <a:extLst>
                  <a:ext uri="{FF2B5EF4-FFF2-40B4-BE49-F238E27FC236}">
                    <a16:creationId xmlns:a16="http://schemas.microsoft.com/office/drawing/2014/main" id="{2A2937C5-0744-485F-1B98-A9D1ABCB59B0}"/>
                  </a:ext>
                </a:extLst>
              </p:cNvPr>
              <p:cNvSpPr txBox="1"/>
              <p:nvPr/>
            </p:nvSpPr>
            <p:spPr>
              <a:xfrm>
                <a:off x="7251841" y="4149947"/>
                <a:ext cx="1003733" cy="1546586"/>
              </a:xfrm>
              <a:prstGeom prst="rect">
                <a:avLst/>
              </a:prstGeom>
              <a:noFill/>
            </p:spPr>
            <p:txBody>
              <a:bodyPr wrap="square" rtlCol="0">
                <a:spAutoFit/>
              </a:bodyPr>
              <a:lstStyle/>
              <a:p>
                <a:pPr algn="r" rtl="1"/>
                <a:r>
                  <a:rPr lang="he-IL" b="1" dirty="0">
                    <a:solidFill>
                      <a:srgbClr val="3B9CCD"/>
                    </a:solidFill>
                    <a:latin typeface="Calibri" panose="020F0502020204030204" pitchFamily="34" charset="0"/>
                    <a:cs typeface="Calibri" panose="020F0502020204030204" pitchFamily="34" charset="0"/>
                  </a:rPr>
                  <a:t>1.4-1.7 מיליון (14% עליה מ – 12%)</a:t>
                </a:r>
                <a:endParaRPr lang="en-US" b="1" dirty="0">
                  <a:solidFill>
                    <a:srgbClr val="3B9CCD"/>
                  </a:solidFill>
                  <a:latin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id="{B311B01F-EEA6-747B-AFE9-1CCD310665E2}"/>
                  </a:ext>
                </a:extLst>
              </p:cNvPr>
              <p:cNvCxnSpPr>
                <a:cxnSpLocks/>
              </p:cNvCxnSpPr>
              <p:nvPr/>
            </p:nvCxnSpPr>
            <p:spPr>
              <a:xfrm>
                <a:off x="6799415" y="4335109"/>
                <a:ext cx="669025" cy="0"/>
              </a:xfrm>
              <a:prstGeom prst="straightConnector1">
                <a:avLst/>
              </a:prstGeom>
              <a:ln w="19050" cap="rnd">
                <a:solidFill>
                  <a:srgbClr val="3B9CCD"/>
                </a:solidFill>
                <a:prstDash val="sysDot"/>
                <a:round/>
                <a:tailEnd type="non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1D798B2-927D-1FC5-D994-99593FA0C105}"/>
                </a:ext>
              </a:extLst>
            </p:cNvPr>
            <p:cNvGrpSpPr/>
            <p:nvPr/>
          </p:nvGrpSpPr>
          <p:grpSpPr>
            <a:xfrm>
              <a:off x="4767627" y="1348488"/>
              <a:ext cx="1593789" cy="2046816"/>
              <a:chOff x="4767627" y="1348488"/>
              <a:chExt cx="1593789" cy="2046816"/>
            </a:xfrm>
          </p:grpSpPr>
          <p:sp>
            <p:nvSpPr>
              <p:cNvPr id="17" name="Oval 12">
                <a:extLst>
                  <a:ext uri="{FF2B5EF4-FFF2-40B4-BE49-F238E27FC236}">
                    <a16:creationId xmlns:a16="http://schemas.microsoft.com/office/drawing/2014/main" id="{A36E119A-4811-E1D4-A2D7-8756872649E2}"/>
                  </a:ext>
                </a:extLst>
              </p:cNvPr>
              <p:cNvSpPr/>
              <p:nvPr/>
            </p:nvSpPr>
            <p:spPr>
              <a:xfrm rot="18898443">
                <a:off x="4992080" y="1596633"/>
                <a:ext cx="1617482" cy="1121191"/>
              </a:xfrm>
              <a:custGeom>
                <a:avLst/>
                <a:gdLst>
                  <a:gd name="connsiteX0" fmla="*/ 0 w 1715588"/>
                  <a:gd name="connsiteY0" fmla="*/ 418012 h 836023"/>
                  <a:gd name="connsiteX1" fmla="*/ 857794 w 1715588"/>
                  <a:gd name="connsiteY1" fmla="*/ 0 h 836023"/>
                  <a:gd name="connsiteX2" fmla="*/ 1715588 w 1715588"/>
                  <a:gd name="connsiteY2" fmla="*/ 418012 h 836023"/>
                  <a:gd name="connsiteX3" fmla="*/ 857794 w 1715588"/>
                  <a:gd name="connsiteY3" fmla="*/ 836024 h 836023"/>
                  <a:gd name="connsiteX4" fmla="*/ 0 w 1715588"/>
                  <a:gd name="connsiteY4" fmla="*/ 418012 h 836023"/>
                  <a:gd name="connsiteX0" fmla="*/ 50 w 1715638"/>
                  <a:gd name="connsiteY0" fmla="*/ 418012 h 836024"/>
                  <a:gd name="connsiteX1" fmla="*/ 857844 w 1715638"/>
                  <a:gd name="connsiteY1" fmla="*/ 0 h 836024"/>
                  <a:gd name="connsiteX2" fmla="*/ 1715638 w 1715638"/>
                  <a:gd name="connsiteY2" fmla="*/ 418012 h 836024"/>
                  <a:gd name="connsiteX3" fmla="*/ 857844 w 1715638"/>
                  <a:gd name="connsiteY3" fmla="*/ 836024 h 836024"/>
                  <a:gd name="connsiteX4" fmla="*/ 50 w 1715638"/>
                  <a:gd name="connsiteY4" fmla="*/ 418012 h 836024"/>
                  <a:gd name="connsiteX0" fmla="*/ 50 w 1715638"/>
                  <a:gd name="connsiteY0" fmla="*/ 418012 h 836024"/>
                  <a:gd name="connsiteX1" fmla="*/ 857844 w 1715638"/>
                  <a:gd name="connsiteY1" fmla="*/ 0 h 836024"/>
                  <a:gd name="connsiteX2" fmla="*/ 1715638 w 1715638"/>
                  <a:gd name="connsiteY2" fmla="*/ 418012 h 836024"/>
                  <a:gd name="connsiteX3" fmla="*/ 857844 w 1715638"/>
                  <a:gd name="connsiteY3" fmla="*/ 836024 h 836024"/>
                  <a:gd name="connsiteX4" fmla="*/ 50 w 1715638"/>
                  <a:gd name="connsiteY4" fmla="*/ 418012 h 83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638" h="836024">
                    <a:moveTo>
                      <a:pt x="50" y="418012"/>
                    </a:moveTo>
                    <a:cubicBezTo>
                      <a:pt x="-5102" y="421546"/>
                      <a:pt x="384097" y="0"/>
                      <a:pt x="857844" y="0"/>
                    </a:cubicBezTo>
                    <a:cubicBezTo>
                      <a:pt x="1331591" y="0"/>
                      <a:pt x="1715638" y="418970"/>
                      <a:pt x="1715638" y="418012"/>
                    </a:cubicBezTo>
                    <a:cubicBezTo>
                      <a:pt x="1715638" y="417054"/>
                      <a:pt x="1331591" y="836024"/>
                      <a:pt x="857844" y="836024"/>
                    </a:cubicBezTo>
                    <a:cubicBezTo>
                      <a:pt x="384097" y="836024"/>
                      <a:pt x="5202" y="414478"/>
                      <a:pt x="50" y="418012"/>
                    </a:cubicBezTo>
                    <a:close/>
                  </a:path>
                </a:pathLst>
              </a:custGeom>
              <a:solidFill>
                <a:srgbClr val="3B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EEC162D5-F77E-5DF9-1E9B-9FBDE460838D}"/>
                  </a:ext>
                </a:extLst>
              </p:cNvPr>
              <p:cNvCxnSpPr>
                <a:cxnSpLocks/>
              </p:cNvCxnSpPr>
              <p:nvPr/>
            </p:nvCxnSpPr>
            <p:spPr>
              <a:xfrm flipH="1">
                <a:off x="4767627" y="2755798"/>
                <a:ext cx="485526" cy="639506"/>
              </a:xfrm>
              <a:prstGeom prst="line">
                <a:avLst/>
              </a:prstGeom>
              <a:ln w="762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32E8F20-60DA-3BB8-3DCE-F7D0D127BA09}"/>
                  </a:ext>
                </a:extLst>
              </p:cNvPr>
              <p:cNvSpPr txBox="1"/>
              <p:nvPr/>
            </p:nvSpPr>
            <p:spPr>
              <a:xfrm>
                <a:off x="5316601" y="1911703"/>
                <a:ext cx="958784" cy="400110"/>
              </a:xfrm>
              <a:prstGeom prst="rect">
                <a:avLst/>
              </a:prstGeom>
              <a:noFill/>
            </p:spPr>
            <p:txBody>
              <a:bodyPr wrap="square" rtlCol="0">
                <a:spAutoFit/>
              </a:bodyPr>
              <a:lstStyle/>
              <a:p>
                <a:pPr algn="ctr" rtl="1"/>
                <a:r>
                  <a:rPr lang="he-IL" sz="2000" dirty="0">
                    <a:solidFill>
                      <a:schemeClr val="bg1"/>
                    </a:solidFill>
                    <a:latin typeface="Calibri" panose="020F0502020204030204" pitchFamily="34" charset="0"/>
                    <a:cs typeface="Calibri" panose="020F0502020204030204" pitchFamily="34" charset="0"/>
                  </a:rPr>
                  <a:t>65+</a:t>
                </a:r>
                <a:endParaRPr lang="en-US" sz="2000" dirty="0">
                  <a:solidFill>
                    <a:schemeClr val="bg1"/>
                  </a:solidFill>
                  <a:latin typeface="Calibri" panose="020F0502020204030204" pitchFamily="34" charset="0"/>
                  <a:cs typeface="Calibri" panose="020F0502020204030204" pitchFamily="34" charset="0"/>
                </a:endParaRPr>
              </a:p>
            </p:txBody>
          </p:sp>
        </p:grpSp>
      </p:grpSp>
      <p:grpSp>
        <p:nvGrpSpPr>
          <p:cNvPr id="11" name="Group 10">
            <a:extLst>
              <a:ext uri="{FF2B5EF4-FFF2-40B4-BE49-F238E27FC236}">
                <a16:creationId xmlns:a16="http://schemas.microsoft.com/office/drawing/2014/main" id="{77014145-4BC1-D2DA-62E6-6C3B0F3A35D5}"/>
              </a:ext>
            </a:extLst>
          </p:cNvPr>
          <p:cNvGrpSpPr/>
          <p:nvPr/>
        </p:nvGrpSpPr>
        <p:grpSpPr>
          <a:xfrm>
            <a:off x="0" y="2152260"/>
            <a:ext cx="3585979" cy="2937001"/>
            <a:chOff x="1240752" y="2152260"/>
            <a:chExt cx="3490853" cy="2744141"/>
          </a:xfrm>
        </p:grpSpPr>
        <p:grpSp>
          <p:nvGrpSpPr>
            <p:cNvPr id="6" name="Group 5">
              <a:extLst>
                <a:ext uri="{FF2B5EF4-FFF2-40B4-BE49-F238E27FC236}">
                  <a16:creationId xmlns:a16="http://schemas.microsoft.com/office/drawing/2014/main" id="{82C421F5-E5E8-B2BC-B6DA-237EA2DD18A2}"/>
                </a:ext>
              </a:extLst>
            </p:cNvPr>
            <p:cNvGrpSpPr/>
            <p:nvPr/>
          </p:nvGrpSpPr>
          <p:grpSpPr>
            <a:xfrm>
              <a:off x="1240752" y="3218908"/>
              <a:ext cx="1558851" cy="646331"/>
              <a:chOff x="7788880" y="3845176"/>
              <a:chExt cx="1631932" cy="676631"/>
            </a:xfrm>
          </p:grpSpPr>
          <p:sp>
            <p:nvSpPr>
              <p:cNvPr id="7" name="TextBox 6">
                <a:extLst>
                  <a:ext uri="{FF2B5EF4-FFF2-40B4-BE49-F238E27FC236}">
                    <a16:creationId xmlns:a16="http://schemas.microsoft.com/office/drawing/2014/main" id="{DE823495-2A90-1C9B-AB7C-0FB531545A7B}"/>
                  </a:ext>
                </a:extLst>
              </p:cNvPr>
              <p:cNvSpPr txBox="1"/>
              <p:nvPr/>
            </p:nvSpPr>
            <p:spPr>
              <a:xfrm>
                <a:off x="7788880" y="3845176"/>
                <a:ext cx="1003733" cy="676631"/>
              </a:xfrm>
              <a:prstGeom prst="rect">
                <a:avLst/>
              </a:prstGeom>
              <a:noFill/>
            </p:spPr>
            <p:txBody>
              <a:bodyPr wrap="square" rtlCol="0">
                <a:spAutoFit/>
              </a:bodyPr>
              <a:lstStyle/>
              <a:p>
                <a:pPr algn="r" rtl="1"/>
                <a:r>
                  <a:rPr lang="he-IL" b="1" dirty="0">
                    <a:solidFill>
                      <a:srgbClr val="18DEBD"/>
                    </a:solidFill>
                    <a:latin typeface="Calibri" panose="020F0502020204030204" pitchFamily="34" charset="0"/>
                    <a:cs typeface="Calibri" panose="020F0502020204030204" pitchFamily="34" charset="0"/>
                  </a:rPr>
                  <a:t>6 מיליון (59%)</a:t>
                </a:r>
                <a:endParaRPr lang="en-US" b="1" dirty="0">
                  <a:solidFill>
                    <a:srgbClr val="18DEBD"/>
                  </a:solidFill>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61A75C4C-346A-E74B-423F-E18138316E69}"/>
                  </a:ext>
                </a:extLst>
              </p:cNvPr>
              <p:cNvCxnSpPr>
                <a:cxnSpLocks/>
              </p:cNvCxnSpPr>
              <p:nvPr/>
            </p:nvCxnSpPr>
            <p:spPr>
              <a:xfrm>
                <a:off x="8751787" y="4030337"/>
                <a:ext cx="669025" cy="0"/>
              </a:xfrm>
              <a:prstGeom prst="straightConnector1">
                <a:avLst/>
              </a:prstGeom>
              <a:ln w="19050" cap="rnd">
                <a:solidFill>
                  <a:srgbClr val="18DEBD"/>
                </a:solidFill>
                <a:prstDash val="sysDot"/>
                <a:round/>
                <a:tailEnd type="non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266EA425-A866-D9A5-96F1-045F230B9A6C}"/>
                </a:ext>
              </a:extLst>
            </p:cNvPr>
            <p:cNvGrpSpPr/>
            <p:nvPr/>
          </p:nvGrpSpPr>
          <p:grpSpPr>
            <a:xfrm>
              <a:off x="2755725" y="2152260"/>
              <a:ext cx="1975880" cy="2744141"/>
              <a:chOff x="2755725" y="2152260"/>
              <a:chExt cx="1975880" cy="2744141"/>
            </a:xfrm>
          </p:grpSpPr>
          <p:sp>
            <p:nvSpPr>
              <p:cNvPr id="22" name="Oval 12">
                <a:extLst>
                  <a:ext uri="{FF2B5EF4-FFF2-40B4-BE49-F238E27FC236}">
                    <a16:creationId xmlns:a16="http://schemas.microsoft.com/office/drawing/2014/main" id="{F3273680-A49A-4F6B-FA50-90393006FBFF}"/>
                  </a:ext>
                </a:extLst>
              </p:cNvPr>
              <p:cNvSpPr/>
              <p:nvPr/>
            </p:nvSpPr>
            <p:spPr>
              <a:xfrm rot="2701557" flipH="1">
                <a:off x="2184186" y="2723799"/>
                <a:ext cx="2744141" cy="1601063"/>
              </a:xfrm>
              <a:custGeom>
                <a:avLst/>
                <a:gdLst>
                  <a:gd name="connsiteX0" fmla="*/ 0 w 1715588"/>
                  <a:gd name="connsiteY0" fmla="*/ 418012 h 836023"/>
                  <a:gd name="connsiteX1" fmla="*/ 857794 w 1715588"/>
                  <a:gd name="connsiteY1" fmla="*/ 0 h 836023"/>
                  <a:gd name="connsiteX2" fmla="*/ 1715588 w 1715588"/>
                  <a:gd name="connsiteY2" fmla="*/ 418012 h 836023"/>
                  <a:gd name="connsiteX3" fmla="*/ 857794 w 1715588"/>
                  <a:gd name="connsiteY3" fmla="*/ 836024 h 836023"/>
                  <a:gd name="connsiteX4" fmla="*/ 0 w 1715588"/>
                  <a:gd name="connsiteY4" fmla="*/ 418012 h 836023"/>
                  <a:gd name="connsiteX0" fmla="*/ 50 w 1715638"/>
                  <a:gd name="connsiteY0" fmla="*/ 418012 h 836024"/>
                  <a:gd name="connsiteX1" fmla="*/ 857844 w 1715638"/>
                  <a:gd name="connsiteY1" fmla="*/ 0 h 836024"/>
                  <a:gd name="connsiteX2" fmla="*/ 1715638 w 1715638"/>
                  <a:gd name="connsiteY2" fmla="*/ 418012 h 836024"/>
                  <a:gd name="connsiteX3" fmla="*/ 857844 w 1715638"/>
                  <a:gd name="connsiteY3" fmla="*/ 836024 h 836024"/>
                  <a:gd name="connsiteX4" fmla="*/ 50 w 1715638"/>
                  <a:gd name="connsiteY4" fmla="*/ 418012 h 836024"/>
                  <a:gd name="connsiteX0" fmla="*/ 50 w 1715638"/>
                  <a:gd name="connsiteY0" fmla="*/ 418012 h 836024"/>
                  <a:gd name="connsiteX1" fmla="*/ 857844 w 1715638"/>
                  <a:gd name="connsiteY1" fmla="*/ 0 h 836024"/>
                  <a:gd name="connsiteX2" fmla="*/ 1715638 w 1715638"/>
                  <a:gd name="connsiteY2" fmla="*/ 418012 h 836024"/>
                  <a:gd name="connsiteX3" fmla="*/ 857844 w 1715638"/>
                  <a:gd name="connsiteY3" fmla="*/ 836024 h 836024"/>
                  <a:gd name="connsiteX4" fmla="*/ 50 w 1715638"/>
                  <a:gd name="connsiteY4" fmla="*/ 418012 h 83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638" h="836024">
                    <a:moveTo>
                      <a:pt x="50" y="418012"/>
                    </a:moveTo>
                    <a:cubicBezTo>
                      <a:pt x="-5102" y="421546"/>
                      <a:pt x="384097" y="0"/>
                      <a:pt x="857844" y="0"/>
                    </a:cubicBezTo>
                    <a:cubicBezTo>
                      <a:pt x="1331591" y="0"/>
                      <a:pt x="1715638" y="418970"/>
                      <a:pt x="1715638" y="418012"/>
                    </a:cubicBezTo>
                    <a:cubicBezTo>
                      <a:pt x="1715638" y="417054"/>
                      <a:pt x="1331591" y="836024"/>
                      <a:pt x="857844" y="836024"/>
                    </a:cubicBezTo>
                    <a:cubicBezTo>
                      <a:pt x="384097" y="836024"/>
                      <a:pt x="5202" y="414478"/>
                      <a:pt x="50" y="418012"/>
                    </a:cubicBezTo>
                    <a:close/>
                  </a:path>
                </a:pathLst>
              </a:custGeom>
              <a:solidFill>
                <a:srgbClr val="18D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89DFFA65-C0F9-3ADD-35BF-579BC04D33DC}"/>
                  </a:ext>
                </a:extLst>
              </p:cNvPr>
              <p:cNvCxnSpPr>
                <a:cxnSpLocks/>
              </p:cNvCxnSpPr>
              <p:nvPr/>
            </p:nvCxnSpPr>
            <p:spPr>
              <a:xfrm>
                <a:off x="4211702" y="4226821"/>
                <a:ext cx="519903" cy="488577"/>
              </a:xfrm>
              <a:prstGeom prst="line">
                <a:avLst/>
              </a:prstGeom>
              <a:ln w="762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AA56B8F-06C6-8974-6FB4-653620290900}"/>
                  </a:ext>
                </a:extLst>
              </p:cNvPr>
              <p:cNvSpPr txBox="1"/>
              <p:nvPr/>
            </p:nvSpPr>
            <p:spPr>
              <a:xfrm>
                <a:off x="3014377" y="3009915"/>
                <a:ext cx="958784" cy="400110"/>
              </a:xfrm>
              <a:prstGeom prst="rect">
                <a:avLst/>
              </a:prstGeom>
              <a:noFill/>
            </p:spPr>
            <p:txBody>
              <a:bodyPr wrap="square" rtlCol="0">
                <a:spAutoFit/>
              </a:bodyPr>
              <a:lstStyle/>
              <a:p>
                <a:pPr algn="ctr" rtl="1"/>
                <a:r>
                  <a:rPr lang="he-IL" sz="2000" dirty="0">
                    <a:solidFill>
                      <a:schemeClr val="bg1"/>
                    </a:solidFill>
                    <a:latin typeface="Calibri" panose="020F0502020204030204" pitchFamily="34" charset="0"/>
                    <a:cs typeface="Calibri" panose="020F0502020204030204" pitchFamily="34" charset="0"/>
                  </a:rPr>
                  <a:t>19-65</a:t>
                </a:r>
                <a:endParaRPr lang="en-US" sz="2000" dirty="0">
                  <a:solidFill>
                    <a:schemeClr val="bg1"/>
                  </a:solidFill>
                  <a:latin typeface="Calibri" panose="020F0502020204030204" pitchFamily="34" charset="0"/>
                  <a:cs typeface="Calibri" panose="020F0502020204030204" pitchFamily="34" charset="0"/>
                </a:endParaRPr>
              </a:p>
            </p:txBody>
          </p:sp>
        </p:grpSp>
      </p:grpSp>
      <p:grpSp>
        <p:nvGrpSpPr>
          <p:cNvPr id="9" name="Group 8">
            <a:extLst>
              <a:ext uri="{FF2B5EF4-FFF2-40B4-BE49-F238E27FC236}">
                <a16:creationId xmlns:a16="http://schemas.microsoft.com/office/drawing/2014/main" id="{FF3D94BB-1F5F-D846-F707-FA02C8A281F3}"/>
              </a:ext>
            </a:extLst>
          </p:cNvPr>
          <p:cNvGrpSpPr/>
          <p:nvPr/>
        </p:nvGrpSpPr>
        <p:grpSpPr>
          <a:xfrm>
            <a:off x="3625220" y="3140598"/>
            <a:ext cx="3289389" cy="2265765"/>
            <a:chOff x="4771916" y="3140599"/>
            <a:chExt cx="3058289" cy="2038906"/>
          </a:xfrm>
        </p:grpSpPr>
        <p:grpSp>
          <p:nvGrpSpPr>
            <p:cNvPr id="2" name="Group 1">
              <a:extLst>
                <a:ext uri="{FF2B5EF4-FFF2-40B4-BE49-F238E27FC236}">
                  <a16:creationId xmlns:a16="http://schemas.microsoft.com/office/drawing/2014/main" id="{DDEA8405-D9B5-354C-C2F1-B0029D713844}"/>
                </a:ext>
              </a:extLst>
            </p:cNvPr>
            <p:cNvGrpSpPr/>
            <p:nvPr/>
          </p:nvGrpSpPr>
          <p:grpSpPr>
            <a:xfrm>
              <a:off x="6116644" y="3979176"/>
              <a:ext cx="1713561" cy="1200329"/>
              <a:chOff x="7438739" y="3844216"/>
              <a:chExt cx="1793894" cy="1256601"/>
            </a:xfrm>
          </p:grpSpPr>
          <p:sp>
            <p:nvSpPr>
              <p:cNvPr id="35" name="TextBox 34">
                <a:extLst>
                  <a:ext uri="{FF2B5EF4-FFF2-40B4-BE49-F238E27FC236}">
                    <a16:creationId xmlns:a16="http://schemas.microsoft.com/office/drawing/2014/main" id="{99443806-21F9-8274-471B-5069EDF1F578}"/>
                  </a:ext>
                </a:extLst>
              </p:cNvPr>
              <p:cNvSpPr txBox="1"/>
              <p:nvPr/>
            </p:nvSpPr>
            <p:spPr>
              <a:xfrm>
                <a:off x="8031388" y="3844216"/>
                <a:ext cx="1201245" cy="1256601"/>
              </a:xfrm>
              <a:prstGeom prst="rect">
                <a:avLst/>
              </a:prstGeom>
              <a:noFill/>
            </p:spPr>
            <p:txBody>
              <a:bodyPr wrap="square" rtlCol="0">
                <a:spAutoFit/>
              </a:bodyPr>
              <a:lstStyle/>
              <a:p>
                <a:pPr algn="r" rtl="1"/>
                <a:r>
                  <a:rPr lang="he-IL" b="1" dirty="0">
                    <a:solidFill>
                      <a:srgbClr val="9DC642"/>
                    </a:solidFill>
                    <a:latin typeface="Calibri" panose="020F0502020204030204" pitchFamily="34" charset="0"/>
                    <a:cs typeface="Calibri" panose="020F0502020204030204" pitchFamily="34" charset="0"/>
                  </a:rPr>
                  <a:t>2.6 מיליון (עליה מ – 2 מיליון) (28%)</a:t>
                </a:r>
                <a:endParaRPr lang="en-US" b="1" dirty="0">
                  <a:solidFill>
                    <a:srgbClr val="9DC642"/>
                  </a:solidFill>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0FEA9287-7100-81BD-465E-9CE0B9A39FD7}"/>
                  </a:ext>
                </a:extLst>
              </p:cNvPr>
              <p:cNvCxnSpPr>
                <a:cxnSpLocks/>
              </p:cNvCxnSpPr>
              <p:nvPr/>
            </p:nvCxnSpPr>
            <p:spPr>
              <a:xfrm>
                <a:off x="7438739" y="4030337"/>
                <a:ext cx="669025" cy="0"/>
              </a:xfrm>
              <a:prstGeom prst="straightConnector1">
                <a:avLst/>
              </a:prstGeom>
              <a:ln w="19050" cap="rnd">
                <a:solidFill>
                  <a:srgbClr val="9DC642"/>
                </a:solidFill>
                <a:prstDash val="sysDot"/>
                <a:round/>
                <a:tailEnd type="non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1C0C0D5-976D-24CB-626C-773B0874CE29}"/>
                </a:ext>
              </a:extLst>
            </p:cNvPr>
            <p:cNvGrpSpPr/>
            <p:nvPr/>
          </p:nvGrpSpPr>
          <p:grpSpPr>
            <a:xfrm>
              <a:off x="4771916" y="3140599"/>
              <a:ext cx="1664261" cy="1995766"/>
              <a:chOff x="4771916" y="3140599"/>
              <a:chExt cx="1664261" cy="1995766"/>
            </a:xfrm>
          </p:grpSpPr>
          <p:sp>
            <p:nvSpPr>
              <p:cNvPr id="20" name="Oval 12">
                <a:extLst>
                  <a:ext uri="{FF2B5EF4-FFF2-40B4-BE49-F238E27FC236}">
                    <a16:creationId xmlns:a16="http://schemas.microsoft.com/office/drawing/2014/main" id="{295615B5-801E-282D-2CF4-5FE502AA7929}"/>
                  </a:ext>
                </a:extLst>
              </p:cNvPr>
              <p:cNvSpPr/>
              <p:nvPr/>
            </p:nvSpPr>
            <p:spPr>
              <a:xfrm rot="18898443">
                <a:off x="4726087" y="3556270"/>
                <a:ext cx="1995766" cy="1164424"/>
              </a:xfrm>
              <a:custGeom>
                <a:avLst/>
                <a:gdLst>
                  <a:gd name="connsiteX0" fmla="*/ 0 w 1715588"/>
                  <a:gd name="connsiteY0" fmla="*/ 418012 h 836023"/>
                  <a:gd name="connsiteX1" fmla="*/ 857794 w 1715588"/>
                  <a:gd name="connsiteY1" fmla="*/ 0 h 836023"/>
                  <a:gd name="connsiteX2" fmla="*/ 1715588 w 1715588"/>
                  <a:gd name="connsiteY2" fmla="*/ 418012 h 836023"/>
                  <a:gd name="connsiteX3" fmla="*/ 857794 w 1715588"/>
                  <a:gd name="connsiteY3" fmla="*/ 836024 h 836023"/>
                  <a:gd name="connsiteX4" fmla="*/ 0 w 1715588"/>
                  <a:gd name="connsiteY4" fmla="*/ 418012 h 836023"/>
                  <a:gd name="connsiteX0" fmla="*/ 50 w 1715638"/>
                  <a:gd name="connsiteY0" fmla="*/ 418012 h 836024"/>
                  <a:gd name="connsiteX1" fmla="*/ 857844 w 1715638"/>
                  <a:gd name="connsiteY1" fmla="*/ 0 h 836024"/>
                  <a:gd name="connsiteX2" fmla="*/ 1715638 w 1715638"/>
                  <a:gd name="connsiteY2" fmla="*/ 418012 h 836024"/>
                  <a:gd name="connsiteX3" fmla="*/ 857844 w 1715638"/>
                  <a:gd name="connsiteY3" fmla="*/ 836024 h 836024"/>
                  <a:gd name="connsiteX4" fmla="*/ 50 w 1715638"/>
                  <a:gd name="connsiteY4" fmla="*/ 418012 h 836024"/>
                  <a:gd name="connsiteX0" fmla="*/ 50 w 1715638"/>
                  <a:gd name="connsiteY0" fmla="*/ 418012 h 836024"/>
                  <a:gd name="connsiteX1" fmla="*/ 857844 w 1715638"/>
                  <a:gd name="connsiteY1" fmla="*/ 0 h 836024"/>
                  <a:gd name="connsiteX2" fmla="*/ 1715638 w 1715638"/>
                  <a:gd name="connsiteY2" fmla="*/ 418012 h 836024"/>
                  <a:gd name="connsiteX3" fmla="*/ 857844 w 1715638"/>
                  <a:gd name="connsiteY3" fmla="*/ 836024 h 836024"/>
                  <a:gd name="connsiteX4" fmla="*/ 50 w 1715638"/>
                  <a:gd name="connsiteY4" fmla="*/ 418012 h 83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638" h="836024">
                    <a:moveTo>
                      <a:pt x="50" y="418012"/>
                    </a:moveTo>
                    <a:cubicBezTo>
                      <a:pt x="-5102" y="421546"/>
                      <a:pt x="384097" y="0"/>
                      <a:pt x="857844" y="0"/>
                    </a:cubicBezTo>
                    <a:cubicBezTo>
                      <a:pt x="1331591" y="0"/>
                      <a:pt x="1715638" y="418970"/>
                      <a:pt x="1715638" y="418012"/>
                    </a:cubicBezTo>
                    <a:cubicBezTo>
                      <a:pt x="1715638" y="417054"/>
                      <a:pt x="1331591" y="836024"/>
                      <a:pt x="857844" y="836024"/>
                    </a:cubicBezTo>
                    <a:cubicBezTo>
                      <a:pt x="384097" y="836024"/>
                      <a:pt x="5202" y="414478"/>
                      <a:pt x="50" y="418012"/>
                    </a:cubicBezTo>
                    <a:close/>
                  </a:path>
                </a:pathLst>
              </a:custGeom>
              <a:solidFill>
                <a:srgbClr val="9D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7FA42E25-DFE6-582A-FC5E-0174984520EE}"/>
                  </a:ext>
                </a:extLst>
              </p:cNvPr>
              <p:cNvSpPr txBox="1"/>
              <p:nvPr/>
            </p:nvSpPr>
            <p:spPr>
              <a:xfrm>
                <a:off x="5172379" y="3877439"/>
                <a:ext cx="1263798" cy="646331"/>
              </a:xfrm>
              <a:prstGeom prst="rect">
                <a:avLst/>
              </a:prstGeom>
              <a:noFill/>
            </p:spPr>
            <p:txBody>
              <a:bodyPr wrap="square" rtlCol="0">
                <a:spAutoFit/>
              </a:bodyPr>
              <a:lstStyle/>
              <a:p>
                <a:pPr algn="ctr" rtl="1">
                  <a:lnSpc>
                    <a:spcPct val="90000"/>
                  </a:lnSpc>
                </a:pPr>
                <a:r>
                  <a:rPr lang="he-IL" sz="2000" dirty="0">
                    <a:solidFill>
                      <a:schemeClr val="bg1"/>
                    </a:solidFill>
                    <a:latin typeface="Calibri" panose="020F0502020204030204" pitchFamily="34" charset="0"/>
                    <a:cs typeface="Calibri" panose="020F0502020204030204" pitchFamily="34" charset="0"/>
                  </a:rPr>
                  <a:t>ילדים בני 0-14</a:t>
                </a:r>
                <a:endParaRPr lang="en-US" sz="2000" dirty="0">
                  <a:solidFill>
                    <a:schemeClr val="bg1"/>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321C5CBD-BC1C-0717-BFDE-D826F9F5E875}"/>
                  </a:ext>
                </a:extLst>
              </p:cNvPr>
              <p:cNvCxnSpPr>
                <a:cxnSpLocks/>
                <a:stCxn id="20" idx="0"/>
                <a:endCxn id="26" idx="0"/>
              </p:cNvCxnSpPr>
              <p:nvPr/>
            </p:nvCxnSpPr>
            <p:spPr>
              <a:xfrm flipH="1">
                <a:off x="4771916" y="4844371"/>
                <a:ext cx="223397" cy="176827"/>
              </a:xfrm>
              <a:prstGeom prst="line">
                <a:avLst/>
              </a:prstGeom>
              <a:ln w="762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0" name="TextBox 39">
            <a:extLst>
              <a:ext uri="{FF2B5EF4-FFF2-40B4-BE49-F238E27FC236}">
                <a16:creationId xmlns:a16="http://schemas.microsoft.com/office/drawing/2014/main" id="{B5C75BC2-7174-7155-001A-29A1E8BBA868}"/>
              </a:ext>
            </a:extLst>
          </p:cNvPr>
          <p:cNvSpPr txBox="1"/>
          <p:nvPr/>
        </p:nvSpPr>
        <p:spPr>
          <a:xfrm>
            <a:off x="7075428" y="3167339"/>
            <a:ext cx="4843296" cy="193899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4000" b="1" dirty="0">
                <a:solidFill>
                  <a:schemeClr val="bg2">
                    <a:lumMod val="75000"/>
                  </a:schemeClr>
                </a:solidFill>
                <a:latin typeface="Calibri"/>
                <a:ea typeface="Calibri"/>
                <a:cs typeface="Calibri"/>
              </a:rPr>
              <a:t>ב-2030 יהיו בישראל יותר ילדים ויותר אזרחים ותיקים</a:t>
            </a:r>
            <a:endParaRPr lang="en-US" sz="4000" b="1" dirty="0">
              <a:solidFill>
                <a:schemeClr val="bg2">
                  <a:lumMod val="75000"/>
                </a:schemeClr>
              </a:solidFill>
              <a:latin typeface="Calibri"/>
              <a:ea typeface="Calibri"/>
              <a:cs typeface="Calibri"/>
            </a:endParaRPr>
          </a:p>
        </p:txBody>
      </p:sp>
      <p:sp>
        <p:nvSpPr>
          <p:cNvPr id="46" name="TextBox 45">
            <a:extLst>
              <a:ext uri="{FF2B5EF4-FFF2-40B4-BE49-F238E27FC236}">
                <a16:creationId xmlns:a16="http://schemas.microsoft.com/office/drawing/2014/main" id="{E2B5B79C-3FE6-FA2E-B321-51A6662F9D99}"/>
              </a:ext>
            </a:extLst>
          </p:cNvPr>
          <p:cNvSpPr txBox="1"/>
          <p:nvPr/>
        </p:nvSpPr>
        <p:spPr>
          <a:xfrm>
            <a:off x="7978648" y="2786640"/>
            <a:ext cx="3911795" cy="523220"/>
          </a:xfrm>
          <a:prstGeom prst="rect">
            <a:avLst/>
          </a:prstGeom>
          <a:noFill/>
        </p:spPr>
        <p:txBody>
          <a:bodyPr wrap="square" rtlCol="0">
            <a:spAutoFit/>
          </a:bodyPr>
          <a:lstStyle/>
          <a:p>
            <a:pPr algn="r" rtl="1">
              <a:defRPr/>
            </a:pPr>
            <a:r>
              <a:rPr lang="he-IL" sz="2800" b="1" dirty="0">
                <a:solidFill>
                  <a:schemeClr val="bg2">
                    <a:lumMod val="75000"/>
                  </a:schemeClr>
                </a:solidFill>
                <a:latin typeface="Calibri"/>
                <a:ea typeface="Calibri"/>
                <a:cs typeface="Calibri"/>
              </a:rPr>
              <a:t>על פי </a:t>
            </a:r>
            <a:r>
              <a:rPr lang="he-IL" sz="2800" b="1" dirty="0" err="1">
                <a:solidFill>
                  <a:schemeClr val="bg2">
                    <a:lumMod val="75000"/>
                  </a:schemeClr>
                </a:solidFill>
                <a:latin typeface="Calibri"/>
                <a:ea typeface="Calibri"/>
                <a:cs typeface="Calibri"/>
              </a:rPr>
              <a:t>הלמ"ס</a:t>
            </a:r>
            <a:endParaRPr lang="en-US" sz="2800" b="1" dirty="0">
              <a:solidFill>
                <a:schemeClr val="bg2">
                  <a:lumMod val="75000"/>
                </a:schemeClr>
              </a:solidFill>
              <a:latin typeface="Calibri"/>
              <a:ea typeface="Calibri"/>
              <a:cs typeface="Calibri"/>
            </a:endParaRPr>
          </a:p>
        </p:txBody>
      </p:sp>
      <p:grpSp>
        <p:nvGrpSpPr>
          <p:cNvPr id="28" name="Group 27">
            <a:extLst>
              <a:ext uri="{FF2B5EF4-FFF2-40B4-BE49-F238E27FC236}">
                <a16:creationId xmlns:a16="http://schemas.microsoft.com/office/drawing/2014/main" id="{5F886378-15F4-BE11-AE41-EC2C7C9C37FF}"/>
              </a:ext>
            </a:extLst>
          </p:cNvPr>
          <p:cNvGrpSpPr/>
          <p:nvPr/>
        </p:nvGrpSpPr>
        <p:grpSpPr>
          <a:xfrm>
            <a:off x="849657" y="1189565"/>
            <a:ext cx="2753903" cy="1585646"/>
            <a:chOff x="1995283" y="1189565"/>
            <a:chExt cx="2753903" cy="1585646"/>
          </a:xfrm>
        </p:grpSpPr>
        <p:grpSp>
          <p:nvGrpSpPr>
            <p:cNvPr id="10" name="Group 9">
              <a:extLst>
                <a:ext uri="{FF2B5EF4-FFF2-40B4-BE49-F238E27FC236}">
                  <a16:creationId xmlns:a16="http://schemas.microsoft.com/office/drawing/2014/main" id="{E537C341-6DBA-8F5B-216E-E58950ECE6A1}"/>
                </a:ext>
              </a:extLst>
            </p:cNvPr>
            <p:cNvGrpSpPr/>
            <p:nvPr/>
          </p:nvGrpSpPr>
          <p:grpSpPr>
            <a:xfrm>
              <a:off x="1995283" y="1465427"/>
              <a:ext cx="1558851" cy="646331"/>
              <a:chOff x="7788880" y="3845176"/>
              <a:chExt cx="1631932" cy="676631"/>
            </a:xfrm>
          </p:grpSpPr>
          <p:sp>
            <p:nvSpPr>
              <p:cNvPr id="12" name="TextBox 11">
                <a:extLst>
                  <a:ext uri="{FF2B5EF4-FFF2-40B4-BE49-F238E27FC236}">
                    <a16:creationId xmlns:a16="http://schemas.microsoft.com/office/drawing/2014/main" id="{46830CA2-4857-7525-858A-B5B4605F5498}"/>
                  </a:ext>
                </a:extLst>
              </p:cNvPr>
              <p:cNvSpPr txBox="1"/>
              <p:nvPr/>
            </p:nvSpPr>
            <p:spPr>
              <a:xfrm>
                <a:off x="7788880" y="3845176"/>
                <a:ext cx="1003733" cy="676631"/>
              </a:xfrm>
              <a:prstGeom prst="rect">
                <a:avLst/>
              </a:prstGeom>
              <a:noFill/>
            </p:spPr>
            <p:txBody>
              <a:bodyPr wrap="square" rtlCol="0">
                <a:spAutoFit/>
              </a:bodyPr>
              <a:lstStyle/>
              <a:p>
                <a:pPr algn="r" rtl="1"/>
                <a:r>
                  <a:rPr lang="he-IL" b="1" dirty="0">
                    <a:solidFill>
                      <a:srgbClr val="E24A6B"/>
                    </a:solidFill>
                    <a:latin typeface="Calibri" panose="020F0502020204030204" pitchFamily="34" charset="0"/>
                    <a:cs typeface="Calibri" panose="020F0502020204030204" pitchFamily="34" charset="0"/>
                  </a:rPr>
                  <a:t>0.65 מיליון</a:t>
                </a:r>
                <a:endParaRPr lang="en-US" b="1" dirty="0">
                  <a:solidFill>
                    <a:srgbClr val="E24A6B"/>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F5D2CAD6-8AF9-CFE8-6E4A-EBF5083C004D}"/>
                  </a:ext>
                </a:extLst>
              </p:cNvPr>
              <p:cNvCxnSpPr>
                <a:cxnSpLocks/>
              </p:cNvCxnSpPr>
              <p:nvPr/>
            </p:nvCxnSpPr>
            <p:spPr>
              <a:xfrm>
                <a:off x="8751787" y="4030337"/>
                <a:ext cx="669025" cy="0"/>
              </a:xfrm>
              <a:prstGeom prst="straightConnector1">
                <a:avLst/>
              </a:prstGeom>
              <a:ln w="19050" cap="rnd">
                <a:solidFill>
                  <a:srgbClr val="E24A6B"/>
                </a:solidFill>
                <a:prstDash val="sysDot"/>
                <a:round/>
                <a:tailEnd type="non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B03AB6C4-AC88-D03F-B85F-A6D0F363C6BD}"/>
                </a:ext>
              </a:extLst>
            </p:cNvPr>
            <p:cNvGrpSpPr/>
            <p:nvPr/>
          </p:nvGrpSpPr>
          <p:grpSpPr>
            <a:xfrm>
              <a:off x="3402213" y="1189565"/>
              <a:ext cx="1346973" cy="1585646"/>
              <a:chOff x="3402213" y="1189565"/>
              <a:chExt cx="1346973" cy="1585646"/>
            </a:xfrm>
          </p:grpSpPr>
          <p:grpSp>
            <p:nvGrpSpPr>
              <p:cNvPr id="49" name="Group 48">
                <a:extLst>
                  <a:ext uri="{FF2B5EF4-FFF2-40B4-BE49-F238E27FC236}">
                    <a16:creationId xmlns:a16="http://schemas.microsoft.com/office/drawing/2014/main" id="{3811A29F-5F27-A0DD-976A-9CA6F3CA810C}"/>
                  </a:ext>
                </a:extLst>
              </p:cNvPr>
              <p:cNvGrpSpPr/>
              <p:nvPr/>
            </p:nvGrpSpPr>
            <p:grpSpPr>
              <a:xfrm>
                <a:off x="3402213" y="1189565"/>
                <a:ext cx="958784" cy="1476504"/>
                <a:chOff x="3402213" y="1189565"/>
                <a:chExt cx="958784" cy="1476504"/>
              </a:xfrm>
            </p:grpSpPr>
            <p:sp>
              <p:nvSpPr>
                <p:cNvPr id="21" name="Oval 12">
                  <a:extLst>
                    <a:ext uri="{FF2B5EF4-FFF2-40B4-BE49-F238E27FC236}">
                      <a16:creationId xmlns:a16="http://schemas.microsoft.com/office/drawing/2014/main" id="{D6D3510D-6A42-A958-89C7-4092B1380BAB}"/>
                    </a:ext>
                  </a:extLst>
                </p:cNvPr>
                <p:cNvSpPr/>
                <p:nvPr/>
              </p:nvSpPr>
              <p:spPr>
                <a:xfrm rot="2701557" flipH="1">
                  <a:off x="3143353" y="1497085"/>
                  <a:ext cx="1476504" cy="861463"/>
                </a:xfrm>
                <a:custGeom>
                  <a:avLst/>
                  <a:gdLst>
                    <a:gd name="connsiteX0" fmla="*/ 0 w 1715588"/>
                    <a:gd name="connsiteY0" fmla="*/ 418012 h 836023"/>
                    <a:gd name="connsiteX1" fmla="*/ 857794 w 1715588"/>
                    <a:gd name="connsiteY1" fmla="*/ 0 h 836023"/>
                    <a:gd name="connsiteX2" fmla="*/ 1715588 w 1715588"/>
                    <a:gd name="connsiteY2" fmla="*/ 418012 h 836023"/>
                    <a:gd name="connsiteX3" fmla="*/ 857794 w 1715588"/>
                    <a:gd name="connsiteY3" fmla="*/ 836024 h 836023"/>
                    <a:gd name="connsiteX4" fmla="*/ 0 w 1715588"/>
                    <a:gd name="connsiteY4" fmla="*/ 418012 h 836023"/>
                    <a:gd name="connsiteX0" fmla="*/ 50 w 1715638"/>
                    <a:gd name="connsiteY0" fmla="*/ 418012 h 836024"/>
                    <a:gd name="connsiteX1" fmla="*/ 857844 w 1715638"/>
                    <a:gd name="connsiteY1" fmla="*/ 0 h 836024"/>
                    <a:gd name="connsiteX2" fmla="*/ 1715638 w 1715638"/>
                    <a:gd name="connsiteY2" fmla="*/ 418012 h 836024"/>
                    <a:gd name="connsiteX3" fmla="*/ 857844 w 1715638"/>
                    <a:gd name="connsiteY3" fmla="*/ 836024 h 836024"/>
                    <a:gd name="connsiteX4" fmla="*/ 50 w 1715638"/>
                    <a:gd name="connsiteY4" fmla="*/ 418012 h 836024"/>
                    <a:gd name="connsiteX0" fmla="*/ 50 w 1715638"/>
                    <a:gd name="connsiteY0" fmla="*/ 418012 h 836024"/>
                    <a:gd name="connsiteX1" fmla="*/ 857844 w 1715638"/>
                    <a:gd name="connsiteY1" fmla="*/ 0 h 836024"/>
                    <a:gd name="connsiteX2" fmla="*/ 1715638 w 1715638"/>
                    <a:gd name="connsiteY2" fmla="*/ 418012 h 836024"/>
                    <a:gd name="connsiteX3" fmla="*/ 857844 w 1715638"/>
                    <a:gd name="connsiteY3" fmla="*/ 836024 h 836024"/>
                    <a:gd name="connsiteX4" fmla="*/ 50 w 1715638"/>
                    <a:gd name="connsiteY4" fmla="*/ 418012 h 836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638" h="836024">
                      <a:moveTo>
                        <a:pt x="50" y="418012"/>
                      </a:moveTo>
                      <a:cubicBezTo>
                        <a:pt x="-5102" y="421546"/>
                        <a:pt x="384097" y="0"/>
                        <a:pt x="857844" y="0"/>
                      </a:cubicBezTo>
                      <a:cubicBezTo>
                        <a:pt x="1331591" y="0"/>
                        <a:pt x="1715638" y="418970"/>
                        <a:pt x="1715638" y="418012"/>
                      </a:cubicBezTo>
                      <a:cubicBezTo>
                        <a:pt x="1715638" y="417054"/>
                        <a:pt x="1331591" y="836024"/>
                        <a:pt x="857844" y="836024"/>
                      </a:cubicBezTo>
                      <a:cubicBezTo>
                        <a:pt x="384097" y="836024"/>
                        <a:pt x="5202" y="414478"/>
                        <a:pt x="50" y="418012"/>
                      </a:cubicBezTo>
                      <a:close/>
                    </a:path>
                  </a:pathLst>
                </a:custGeom>
                <a:solidFill>
                  <a:srgbClr val="E24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E9E7E1A-1313-85A8-7480-CEDF3A4AC586}"/>
                    </a:ext>
                  </a:extLst>
                </p:cNvPr>
                <p:cNvSpPr txBox="1"/>
                <p:nvPr/>
              </p:nvSpPr>
              <p:spPr>
                <a:xfrm>
                  <a:off x="3402213" y="1601521"/>
                  <a:ext cx="958784" cy="646331"/>
                </a:xfrm>
                <a:prstGeom prst="rect">
                  <a:avLst/>
                </a:prstGeom>
                <a:noFill/>
              </p:spPr>
              <p:txBody>
                <a:bodyPr wrap="square" rtlCol="0">
                  <a:spAutoFit/>
                </a:bodyPr>
                <a:lstStyle/>
                <a:p>
                  <a:pPr algn="ctr" rtl="1">
                    <a:lnSpc>
                      <a:spcPct val="90000"/>
                    </a:lnSpc>
                  </a:pPr>
                  <a:r>
                    <a:rPr lang="he-IL" sz="2000" dirty="0">
                      <a:solidFill>
                        <a:schemeClr val="bg1"/>
                      </a:solidFill>
                      <a:latin typeface="Calibri" panose="020F0502020204030204" pitchFamily="34" charset="0"/>
                      <a:cs typeface="Calibri" panose="020F0502020204030204" pitchFamily="34" charset="0"/>
                    </a:rPr>
                    <a:t>נוער 15-18</a:t>
                  </a:r>
                  <a:endParaRPr lang="en-US" sz="2000" dirty="0">
                    <a:solidFill>
                      <a:schemeClr val="bg1"/>
                    </a:solidFill>
                    <a:latin typeface="Calibri" panose="020F0502020204030204" pitchFamily="34" charset="0"/>
                    <a:cs typeface="Calibri" panose="020F0502020204030204" pitchFamily="34" charset="0"/>
                  </a:endParaRPr>
                </a:p>
              </p:txBody>
            </p:sp>
          </p:grpSp>
          <p:cxnSp>
            <p:nvCxnSpPr>
              <p:cNvPr id="51" name="Straight Connector 50">
                <a:extLst>
                  <a:ext uri="{FF2B5EF4-FFF2-40B4-BE49-F238E27FC236}">
                    <a16:creationId xmlns:a16="http://schemas.microsoft.com/office/drawing/2014/main" id="{67B14E41-3562-C096-416E-1842E83E43CE}"/>
                  </a:ext>
                </a:extLst>
              </p:cNvPr>
              <p:cNvCxnSpPr>
                <a:cxnSpLocks/>
              </p:cNvCxnSpPr>
              <p:nvPr/>
            </p:nvCxnSpPr>
            <p:spPr>
              <a:xfrm>
                <a:off x="4229283" y="2286634"/>
                <a:ext cx="519903" cy="488577"/>
              </a:xfrm>
              <a:prstGeom prst="line">
                <a:avLst/>
              </a:prstGeom>
              <a:ln w="762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32" name="Rectangle 31">
            <a:extLst>
              <a:ext uri="{FF2B5EF4-FFF2-40B4-BE49-F238E27FC236}">
                <a16:creationId xmlns:a16="http://schemas.microsoft.com/office/drawing/2014/main" id="{3280FF3C-1B16-86C4-A664-DC1451D064E1}"/>
              </a:ext>
            </a:extLst>
          </p:cNvPr>
          <p:cNvSpPr/>
          <p:nvPr/>
        </p:nvSpPr>
        <p:spPr>
          <a:xfrm>
            <a:off x="0" y="0"/>
            <a:ext cx="12192000" cy="6858000"/>
          </a:xfrm>
          <a:prstGeom prst="rect">
            <a:avLst/>
          </a:prstGeom>
          <a:noFill/>
          <a:ln w="762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rgbClr val="FF0000"/>
              </a:solidFill>
            </a:endParaRPr>
          </a:p>
        </p:txBody>
      </p:sp>
      <p:pic>
        <p:nvPicPr>
          <p:cNvPr id="30" name="Picture 29">
            <a:extLst>
              <a:ext uri="{FF2B5EF4-FFF2-40B4-BE49-F238E27FC236}">
                <a16:creationId xmlns:a16="http://schemas.microsoft.com/office/drawing/2014/main" id="{B87B235D-5F05-2932-8786-1A165B8EB4C1}"/>
              </a:ext>
            </a:extLst>
          </p:cNvPr>
          <p:cNvPicPr>
            <a:picLocks noChangeAspect="1"/>
          </p:cNvPicPr>
          <p:nvPr/>
        </p:nvPicPr>
        <p:blipFill>
          <a:blip r:embed="rId4">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Tree>
    <p:extLst>
      <p:ext uri="{BB962C8B-B14F-4D97-AF65-F5344CB8AC3E}">
        <p14:creationId xmlns:p14="http://schemas.microsoft.com/office/powerpoint/2010/main" val="3497267714"/>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3B06C3-DFA1-BFA3-A9B1-CB94D1A6AF38}"/>
            </a:ext>
          </a:extLst>
        </p:cNvPr>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E7E540D-B208-12F3-197E-5FF920178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תכנון נוף למתחמים ציבוריים: גנים, פארקים ומרחבים ירוקים | אדריכלות">
            <a:extLst>
              <a:ext uri="{FF2B5EF4-FFF2-40B4-BE49-F238E27FC236}">
                <a16:creationId xmlns:a16="http://schemas.microsoft.com/office/drawing/2014/main" id="{A3218447-2C80-157D-DACB-ED5726302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41" r="1" b="5551"/>
          <a:stretch>
            <a:fillRect/>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172BAE7-8ECC-2201-7208-94CAF31E9D9F}"/>
              </a:ext>
            </a:extLst>
          </p:cNvPr>
          <p:cNvSpPr/>
          <p:nvPr/>
        </p:nvSpPr>
        <p:spPr>
          <a:xfrm>
            <a:off x="97654" y="11"/>
            <a:ext cx="12188952" cy="6857989"/>
          </a:xfrm>
          <a:prstGeom prst="rect">
            <a:avLst/>
          </a:prstGeom>
          <a:solidFill>
            <a:srgbClr val="FFFFFF">
              <a:alpha val="5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2" name="Picture 1">
            <a:extLst>
              <a:ext uri="{FF2B5EF4-FFF2-40B4-BE49-F238E27FC236}">
                <a16:creationId xmlns:a16="http://schemas.microsoft.com/office/drawing/2014/main" id="{4D07F974-6F9E-6853-0853-67724E6142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54" y="0"/>
            <a:ext cx="12192000" cy="6858000"/>
          </a:xfrm>
          <a:prstGeom prst="rect">
            <a:avLst/>
          </a:prstGeom>
          <a:noFill/>
        </p:spPr>
      </p:pic>
      <p:pic>
        <p:nvPicPr>
          <p:cNvPr id="8" name="Picture 7">
            <a:extLst>
              <a:ext uri="{FF2B5EF4-FFF2-40B4-BE49-F238E27FC236}">
                <a16:creationId xmlns:a16="http://schemas.microsoft.com/office/drawing/2014/main" id="{304EA6B3-7731-01DC-3CE4-2120AA787293}"/>
              </a:ext>
            </a:extLst>
          </p:cNvPr>
          <p:cNvPicPr>
            <a:picLocks noChangeAspect="1"/>
          </p:cNvPicPr>
          <p:nvPr/>
        </p:nvPicPr>
        <p:blipFill>
          <a:blip r:embed="rId5"/>
          <a:stretch>
            <a:fillRect/>
          </a:stretch>
        </p:blipFill>
        <p:spPr>
          <a:xfrm>
            <a:off x="5706" y="946705"/>
            <a:ext cx="12402194" cy="5777850"/>
          </a:xfrm>
          <a:prstGeom prst="rect">
            <a:avLst/>
          </a:prstGeom>
        </p:spPr>
      </p:pic>
      <p:sp>
        <p:nvSpPr>
          <p:cNvPr id="6" name="TextBox 5">
            <a:extLst>
              <a:ext uri="{FF2B5EF4-FFF2-40B4-BE49-F238E27FC236}">
                <a16:creationId xmlns:a16="http://schemas.microsoft.com/office/drawing/2014/main" id="{85E6EEE5-957F-BC6D-BDE8-1F5DCB78F98F}"/>
              </a:ext>
            </a:extLst>
          </p:cNvPr>
          <p:cNvSpPr txBox="1"/>
          <p:nvPr/>
        </p:nvSpPr>
        <p:spPr>
          <a:xfrm>
            <a:off x="156715" y="1175305"/>
            <a:ext cx="11896077" cy="6990825"/>
          </a:xfrm>
          <a:prstGeom prst="rect">
            <a:avLst/>
          </a:prstGeom>
          <a:noFill/>
        </p:spPr>
        <p:txBody>
          <a:bodyPr wrap="square">
            <a:spAutoFit/>
          </a:bodyPr>
          <a:lstStyle/>
          <a:p>
            <a:pPr marL="457200" indent="-457200" algn="r" rtl="1">
              <a:buBlip>
                <a:blip r:embed="rId6"/>
              </a:buBlip>
            </a:pPr>
            <a:r>
              <a:rPr lang="he-IL" sz="3200" b="1" dirty="0">
                <a:solidFill>
                  <a:schemeClr val="tx1">
                    <a:lumMod val="75000"/>
                    <a:lumOff val="25000"/>
                  </a:schemeClr>
                </a:solidFill>
                <a:latin typeface="Calibri" panose="020F0502020204030204" pitchFamily="34" charset="0"/>
                <a:cs typeface="Calibri" panose="020F0502020204030204" pitchFamily="34" charset="0"/>
              </a:rPr>
              <a:t>כ־20,000 גנים ציבוריים, בישראל</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lgn="r" rtl="1">
              <a:buBlip>
                <a:blip r:embed="rId6"/>
              </a:buBlip>
            </a:pPr>
            <a:r>
              <a:rPr lang="he-IL" sz="3200" b="1" dirty="0">
                <a:solidFill>
                  <a:schemeClr val="tx1">
                    <a:lumMod val="75000"/>
                    <a:lumOff val="25000"/>
                  </a:schemeClr>
                </a:solidFill>
                <a:latin typeface="Calibri" panose="020F0502020204030204" pitchFamily="34" charset="0"/>
                <a:cs typeface="Calibri" panose="020F0502020204030204" pitchFamily="34" charset="0"/>
              </a:rPr>
              <a:t>מכסת המינימום לשטח ציבורי פתוח היא 10 מ״ר לנפש, כולל גני משחקים.</a:t>
            </a:r>
          </a:p>
          <a:p>
            <a:pPr marL="457200" indent="-457200" algn="r" rtl="1">
              <a:buBlip>
                <a:blip r:embed="rId6"/>
              </a:buBlip>
            </a:pPr>
            <a:endParaRPr lang="he-IL" sz="3200" b="1"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lgn="r" rtl="1">
              <a:buBlip>
                <a:blip r:embed="rId6"/>
              </a:buBlip>
            </a:pPr>
            <a:r>
              <a:rPr lang="he-IL" sz="3200" b="1" dirty="0">
                <a:solidFill>
                  <a:schemeClr val="tx1">
                    <a:lumMod val="75000"/>
                    <a:lumOff val="25000"/>
                  </a:schemeClr>
                </a:solidFill>
                <a:latin typeface="Calibri" panose="020F0502020204030204" pitchFamily="34" charset="0"/>
                <a:cs typeface="Calibri" panose="020F0502020204030204" pitchFamily="34" charset="0"/>
              </a:rPr>
              <a:t>2030 - היא שככל שהאוכלוסייה תגדל, יהיה צורך </a:t>
            </a:r>
          </a:p>
          <a:p>
            <a:pPr lvl="3" algn="r" rtl="1"/>
            <a:r>
              <a:rPr lang="he-IL" sz="3200" b="1" dirty="0">
                <a:solidFill>
                  <a:schemeClr val="tx1">
                    <a:lumMod val="75000"/>
                    <a:lumOff val="25000"/>
                  </a:schemeClr>
                </a:solidFill>
                <a:latin typeface="Calibri" panose="020F0502020204030204" pitchFamily="34" charset="0"/>
                <a:cs typeface="Calibri" panose="020F0502020204030204" pitchFamily="34" charset="0"/>
              </a:rPr>
              <a:t>-ביותר שטחי משחק</a:t>
            </a:r>
          </a:p>
          <a:p>
            <a:pPr lvl="3" algn="r" rtl="1"/>
            <a:r>
              <a:rPr lang="he-IL" sz="3200" b="1" dirty="0">
                <a:solidFill>
                  <a:schemeClr val="tx1">
                    <a:lumMod val="75000"/>
                    <a:lumOff val="25000"/>
                  </a:schemeClr>
                </a:solidFill>
                <a:latin typeface="Calibri" panose="020F0502020204030204" pitchFamily="34" charset="0"/>
                <a:cs typeface="Calibri" panose="020F0502020204030204" pitchFamily="34" charset="0"/>
              </a:rPr>
              <a:t>-יותר תחזוקה</a:t>
            </a:r>
          </a:p>
          <a:p>
            <a:pPr lvl="3" algn="r" rtl="1"/>
            <a:r>
              <a:rPr lang="he-IL" sz="3200" b="1" dirty="0">
                <a:solidFill>
                  <a:schemeClr val="tx1">
                    <a:lumMod val="75000"/>
                    <a:lumOff val="25000"/>
                  </a:schemeClr>
                </a:solidFill>
                <a:latin typeface="Calibri" panose="020F0502020204030204" pitchFamily="34" charset="0"/>
                <a:cs typeface="Calibri" panose="020F0502020204030204" pitchFamily="34" charset="0"/>
              </a:rPr>
              <a:t>-ויותר התאמה של התשתיות העירוניות לצפיפות ולגידול במספר הילדים</a:t>
            </a:r>
          </a:p>
          <a:p>
            <a:pPr algn="r" rtl="1">
              <a:buNone/>
            </a:pPr>
            <a:endParaRPr lang="he-IL" sz="3200" b="1" dirty="0">
              <a:solidFill>
                <a:srgbClr val="002060"/>
              </a:solidFill>
              <a:latin typeface="Calibri" panose="020F0502020204030204" pitchFamily="34" charset="0"/>
              <a:cs typeface="Calibri" panose="020F0502020204030204" pitchFamily="34" charset="0"/>
            </a:endParaRPr>
          </a:p>
          <a:p>
            <a:pPr algn="r" rtl="1">
              <a:buNone/>
            </a:pPr>
            <a:endParaRPr lang="he-IL" sz="3200" b="1" dirty="0">
              <a:solidFill>
                <a:srgbClr val="002060"/>
              </a:solidFill>
              <a:latin typeface="Calibri" panose="020F0502020204030204" pitchFamily="34" charset="0"/>
              <a:cs typeface="Calibri" panose="020F0502020204030204" pitchFamily="34" charset="0"/>
            </a:endParaRPr>
          </a:p>
          <a:p>
            <a:pPr algn="r" rtl="1">
              <a:lnSpc>
                <a:spcPct val="150000"/>
              </a:lnSpc>
            </a:pPr>
            <a:r>
              <a:rPr lang="he-IL" sz="2000" b="1" dirty="0">
                <a:solidFill>
                  <a:srgbClr val="002060"/>
                </a:solidFill>
                <a:latin typeface="Calibri" panose="020F0502020204030204" pitchFamily="34" charset="0"/>
                <a:cs typeface="Calibri" panose="020F0502020204030204" pitchFamily="34" charset="0"/>
              </a:rPr>
              <a:t>(דו"ח מבקר המדינה יולי 2024).</a:t>
            </a:r>
          </a:p>
          <a:p>
            <a:pPr algn="r" rtl="1">
              <a:lnSpc>
                <a:spcPct val="150000"/>
              </a:lnSpc>
            </a:pPr>
            <a:endParaRPr lang="he-IL" sz="2000" b="1" dirty="0">
              <a:solidFill>
                <a:srgbClr val="002060"/>
              </a:solidFill>
              <a:latin typeface="Calibri" panose="020F0502020204030204" pitchFamily="34" charset="0"/>
              <a:cs typeface="Calibri" panose="020F0502020204030204" pitchFamily="34" charset="0"/>
            </a:endParaRPr>
          </a:p>
          <a:p>
            <a:pPr algn="r" rtl="1">
              <a:lnSpc>
                <a:spcPct val="150000"/>
              </a:lnSpc>
              <a:buNone/>
            </a:pPr>
            <a:endParaRPr lang="he-IL" sz="2400" b="1" dirty="0">
              <a:solidFill>
                <a:srgbClr val="27251E"/>
              </a:solidFill>
              <a:latin typeface="Guttman Yad-Brush" panose="02010401010101010101" pitchFamily="2" charset="-79"/>
              <a:ea typeface="Calibri Light" panose="020F0302020204030204" pitchFamily="34" charset="0"/>
              <a:cs typeface="Guttman Yad-Brush" panose="02010401010101010101" pitchFamily="2" charset="-79"/>
            </a:endParaRPr>
          </a:p>
          <a:p>
            <a:pPr algn="r" rtl="1">
              <a:lnSpc>
                <a:spcPct val="150000"/>
              </a:lnSpc>
              <a:buNone/>
            </a:pPr>
            <a:endParaRPr lang="en-IL" sz="2400" b="1" dirty="0">
              <a:latin typeface="Calibri Light" panose="020F0302020204030204" pitchFamily="34" charset="0"/>
              <a:ea typeface="Calibri Light" panose="020F0302020204030204" pitchFamily="34" charset="0"/>
              <a:cs typeface="Guttman Yad-Brush" panose="02010401010101010101" pitchFamily="2" charset="-79"/>
            </a:endParaRPr>
          </a:p>
        </p:txBody>
      </p:sp>
    </p:spTree>
    <p:extLst>
      <p:ext uri="{BB962C8B-B14F-4D97-AF65-F5344CB8AC3E}">
        <p14:creationId xmlns:p14="http://schemas.microsoft.com/office/powerpoint/2010/main" val="10303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064EE5-C7F2-A72C-4544-F079993D6EC9}"/>
              </a:ext>
            </a:extLst>
          </p:cNvPr>
          <p:cNvSpPr txBox="1">
            <a:spLocks/>
          </p:cNvSpPr>
          <p:nvPr/>
        </p:nvSpPr>
        <p:spPr>
          <a:xfrm>
            <a:off x="6782540" y="807858"/>
            <a:ext cx="5127278" cy="18288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buClr>
                <a:schemeClr val="dk1"/>
              </a:buClr>
              <a:buSzPts val="6000"/>
            </a:pPr>
            <a:r>
              <a:rPr lang="he-IL" sz="4400" b="1" dirty="0">
                <a:solidFill>
                  <a:schemeClr val="bg2">
                    <a:lumMod val="75000"/>
                  </a:schemeClr>
                </a:solidFill>
                <a:latin typeface="Calibri"/>
                <a:ea typeface="Calibri"/>
                <a:cs typeface="Calibri"/>
              </a:rPr>
              <a:t>מי שטרם החל </a:t>
            </a:r>
          </a:p>
          <a:p>
            <a:pPr algn="r">
              <a:buClr>
                <a:schemeClr val="dk1"/>
              </a:buClr>
              <a:buSzPts val="6000"/>
            </a:pPr>
            <a:r>
              <a:rPr lang="he-IL" sz="4400" b="1" dirty="0">
                <a:solidFill>
                  <a:schemeClr val="bg2">
                    <a:lumMod val="75000"/>
                  </a:schemeClr>
                </a:solidFill>
                <a:latin typeface="Calibri"/>
                <a:ea typeface="Calibri"/>
                <a:cs typeface="Calibri"/>
              </a:rPr>
              <a:t>בתהליך ...</a:t>
            </a:r>
          </a:p>
        </p:txBody>
      </p:sp>
      <p:sp>
        <p:nvSpPr>
          <p:cNvPr id="9" name="Rectangle 8">
            <a:extLst>
              <a:ext uri="{FF2B5EF4-FFF2-40B4-BE49-F238E27FC236}">
                <a16:creationId xmlns:a16="http://schemas.microsoft.com/office/drawing/2014/main" id="{63E72108-EF2E-F480-7397-868BE640488C}"/>
              </a:ext>
            </a:extLst>
          </p:cNvPr>
          <p:cNvSpPr/>
          <p:nvPr/>
        </p:nvSpPr>
        <p:spPr>
          <a:xfrm>
            <a:off x="4163627" y="0"/>
            <a:ext cx="3746377" cy="875686"/>
          </a:xfrm>
          <a:prstGeom prst="rect">
            <a:avLst/>
          </a:prstGeom>
          <a:solidFill>
            <a:srgbClr val="DFF4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pic>
        <p:nvPicPr>
          <p:cNvPr id="11" name="Picture 10">
            <a:extLst>
              <a:ext uri="{FF2B5EF4-FFF2-40B4-BE49-F238E27FC236}">
                <a16:creationId xmlns:a16="http://schemas.microsoft.com/office/drawing/2014/main" id="{E33F6308-01F6-751F-C8A8-2AC44AA6E9E8}"/>
              </a:ext>
            </a:extLst>
          </p:cNvPr>
          <p:cNvPicPr>
            <a:picLocks noChangeAspect="1"/>
          </p:cNvPicPr>
          <p:nvPr/>
        </p:nvPicPr>
        <p:blipFill>
          <a:blip r:embed="rId3"/>
          <a:stretch>
            <a:fillRect/>
          </a:stretch>
        </p:blipFill>
        <p:spPr>
          <a:xfrm>
            <a:off x="8103141" y="4182403"/>
            <a:ext cx="3998068" cy="2665379"/>
          </a:xfrm>
          <a:prstGeom prst="rect">
            <a:avLst/>
          </a:prstGeom>
        </p:spPr>
      </p:pic>
      <p:pic>
        <p:nvPicPr>
          <p:cNvPr id="2" name="Picture 1">
            <a:extLst>
              <a:ext uri="{FF2B5EF4-FFF2-40B4-BE49-F238E27FC236}">
                <a16:creationId xmlns:a16="http://schemas.microsoft.com/office/drawing/2014/main" id="{8A72A4DB-7D17-5549-1C0F-7CB809AAE826}"/>
              </a:ext>
            </a:extLst>
          </p:cNvPr>
          <p:cNvPicPr>
            <a:picLocks noChangeAspect="1"/>
          </p:cNvPicPr>
          <p:nvPr/>
        </p:nvPicPr>
        <p:blipFill>
          <a:blip r:embed="rId4">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pic>
        <p:nvPicPr>
          <p:cNvPr id="7" name="Picture 6">
            <a:extLst>
              <a:ext uri="{FF2B5EF4-FFF2-40B4-BE49-F238E27FC236}">
                <a16:creationId xmlns:a16="http://schemas.microsoft.com/office/drawing/2014/main" id="{2994AA11-94DD-1411-AB41-765283741D29}"/>
              </a:ext>
            </a:extLst>
          </p:cNvPr>
          <p:cNvPicPr>
            <a:picLocks noChangeAspect="1"/>
          </p:cNvPicPr>
          <p:nvPr/>
        </p:nvPicPr>
        <p:blipFill>
          <a:blip r:embed="rId5"/>
          <a:stretch>
            <a:fillRect/>
          </a:stretch>
        </p:blipFill>
        <p:spPr>
          <a:xfrm>
            <a:off x="573598" y="1000616"/>
            <a:ext cx="6310527" cy="5761490"/>
          </a:xfrm>
          <a:prstGeom prst="rect">
            <a:avLst/>
          </a:prstGeom>
        </p:spPr>
      </p:pic>
      <p:sp>
        <p:nvSpPr>
          <p:cNvPr id="3" name="Rectangle 2">
            <a:extLst>
              <a:ext uri="{FF2B5EF4-FFF2-40B4-BE49-F238E27FC236}">
                <a16:creationId xmlns:a16="http://schemas.microsoft.com/office/drawing/2014/main" id="{708FEBB5-8512-7828-D83A-154022109E4F}"/>
              </a:ext>
            </a:extLst>
          </p:cNvPr>
          <p:cNvSpPr/>
          <p:nvPr/>
        </p:nvSpPr>
        <p:spPr>
          <a:xfrm>
            <a:off x="3771900" y="938151"/>
            <a:ext cx="3112225" cy="807858"/>
          </a:xfrm>
          <a:prstGeom prst="rect">
            <a:avLst/>
          </a:prstGeom>
          <a:solidFill>
            <a:srgbClr val="DFF4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356855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0BE36C-7450-B443-A88E-8BA976E38F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05" y="0"/>
            <a:ext cx="12192000" cy="6858000"/>
          </a:xfrm>
          <a:prstGeom prst="rect">
            <a:avLst/>
          </a:prstGeom>
          <a:ln w="76200">
            <a:solidFill>
              <a:srgbClr val="FF0000"/>
            </a:solidFill>
          </a:ln>
        </p:spPr>
      </p:pic>
      <p:sp useBgFill="1">
        <p:nvSpPr>
          <p:cNvPr id="14" name="Rectangle 13">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3B9C452-2C6E-4D52-8FC7-669291EE9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4E1CC44-1B7F-472B-B668-B4F2F4723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5BAD077-4A41-458D-9909-1A108699E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6"/>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1FC21CE-01FD-49CC-BAFC-06F38B34B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8F8243-9002-0F0D-564E-A22CD5458F7C}"/>
              </a:ext>
            </a:extLst>
          </p:cNvPr>
          <p:cNvPicPr>
            <a:picLocks noChangeAspect="1"/>
          </p:cNvPicPr>
          <p:nvPr/>
        </p:nvPicPr>
        <p:blipFill>
          <a:blip r:embed="rId4"/>
          <a:srcRect l="2708" t="13844" r="51315" b="48889"/>
          <a:stretch/>
        </p:blipFill>
        <p:spPr>
          <a:xfrm>
            <a:off x="536853" y="2702021"/>
            <a:ext cx="2490796" cy="3002130"/>
          </a:xfrm>
          <a:prstGeom prst="rect">
            <a:avLst/>
          </a:prstGeom>
        </p:spPr>
      </p:pic>
      <p:pic>
        <p:nvPicPr>
          <p:cNvPr id="7" name="Picture 6">
            <a:extLst>
              <a:ext uri="{FF2B5EF4-FFF2-40B4-BE49-F238E27FC236}">
                <a16:creationId xmlns:a16="http://schemas.microsoft.com/office/drawing/2014/main" id="{421A74B2-7774-2A58-4039-141D9CB8D440}"/>
              </a:ext>
            </a:extLst>
          </p:cNvPr>
          <p:cNvPicPr>
            <a:picLocks noChangeAspect="1"/>
          </p:cNvPicPr>
          <p:nvPr/>
        </p:nvPicPr>
        <p:blipFill>
          <a:blip r:embed="rId4"/>
          <a:srcRect l="51576" t="14407" r="2447" b="46098"/>
          <a:stretch/>
        </p:blipFill>
        <p:spPr>
          <a:xfrm>
            <a:off x="3316093" y="2657513"/>
            <a:ext cx="2494544" cy="3186398"/>
          </a:xfrm>
          <a:prstGeom prst="rect">
            <a:avLst/>
          </a:prstGeom>
        </p:spPr>
      </p:pic>
      <p:pic>
        <p:nvPicPr>
          <p:cNvPr id="9" name="Picture 8">
            <a:extLst>
              <a:ext uri="{FF2B5EF4-FFF2-40B4-BE49-F238E27FC236}">
                <a16:creationId xmlns:a16="http://schemas.microsoft.com/office/drawing/2014/main" id="{E61B0045-E94F-9826-B011-66DCBE924282}"/>
              </a:ext>
            </a:extLst>
          </p:cNvPr>
          <p:cNvPicPr>
            <a:picLocks noChangeAspect="1"/>
          </p:cNvPicPr>
          <p:nvPr/>
        </p:nvPicPr>
        <p:blipFill>
          <a:blip r:embed="rId4"/>
          <a:srcRect t="53708" r="48832" b="5393"/>
          <a:stretch/>
        </p:blipFill>
        <p:spPr>
          <a:xfrm>
            <a:off x="5952164" y="2702021"/>
            <a:ext cx="2806399" cy="3186399"/>
          </a:xfrm>
          <a:prstGeom prst="rect">
            <a:avLst/>
          </a:prstGeom>
        </p:spPr>
      </p:pic>
      <p:pic>
        <p:nvPicPr>
          <p:cNvPr id="8" name="Picture 7">
            <a:extLst>
              <a:ext uri="{FF2B5EF4-FFF2-40B4-BE49-F238E27FC236}">
                <a16:creationId xmlns:a16="http://schemas.microsoft.com/office/drawing/2014/main" id="{CB34CB59-FA36-6E97-9DE2-0971CFA61CE5}"/>
              </a:ext>
            </a:extLst>
          </p:cNvPr>
          <p:cNvPicPr>
            <a:picLocks noChangeAspect="1"/>
          </p:cNvPicPr>
          <p:nvPr/>
        </p:nvPicPr>
        <p:blipFill>
          <a:blip r:embed="rId4"/>
          <a:srcRect l="48832" t="53708" b="5393"/>
          <a:stretch/>
        </p:blipFill>
        <p:spPr>
          <a:xfrm>
            <a:off x="8758564" y="2609886"/>
            <a:ext cx="3017178" cy="3185772"/>
          </a:xfrm>
          <a:prstGeom prst="rect">
            <a:avLst/>
          </a:prstGeom>
        </p:spPr>
      </p:pic>
      <p:grpSp>
        <p:nvGrpSpPr>
          <p:cNvPr id="13" name="Group 12">
            <a:extLst>
              <a:ext uri="{FF2B5EF4-FFF2-40B4-BE49-F238E27FC236}">
                <a16:creationId xmlns:a16="http://schemas.microsoft.com/office/drawing/2014/main" id="{8ED5744F-1BEE-379F-96EE-D5AF06CC1ED7}"/>
              </a:ext>
            </a:extLst>
          </p:cNvPr>
          <p:cNvGrpSpPr/>
          <p:nvPr/>
        </p:nvGrpSpPr>
        <p:grpSpPr>
          <a:xfrm>
            <a:off x="-14607" y="-494"/>
            <a:ext cx="12192002" cy="1732935"/>
            <a:chOff x="-14607" y="-494"/>
            <a:chExt cx="12192002" cy="1732935"/>
          </a:xfrm>
        </p:grpSpPr>
        <p:pic>
          <p:nvPicPr>
            <p:cNvPr id="11" name="Picture 10">
              <a:extLst>
                <a:ext uri="{FF2B5EF4-FFF2-40B4-BE49-F238E27FC236}">
                  <a16:creationId xmlns:a16="http://schemas.microsoft.com/office/drawing/2014/main" id="{6CD7A326-1273-2674-E6AA-F1F404E5965D}"/>
                </a:ext>
              </a:extLst>
            </p:cNvPr>
            <p:cNvPicPr>
              <a:picLocks noChangeAspect="1"/>
            </p:cNvPicPr>
            <p:nvPr/>
          </p:nvPicPr>
          <p:blipFill>
            <a:blip r:embed="rId3">
              <a:extLst>
                <a:ext uri="{28A0092B-C50C-407E-A947-70E740481C1C}">
                  <a14:useLocalDpi xmlns:a14="http://schemas.microsoft.com/office/drawing/2010/main" val="0"/>
                </a:ext>
              </a:extLst>
            </a:blip>
            <a:srcRect b="86741"/>
            <a:stretch/>
          </p:blipFill>
          <p:spPr>
            <a:xfrm>
              <a:off x="-14605" y="-494"/>
              <a:ext cx="12192000" cy="894346"/>
            </a:xfrm>
            <a:prstGeom prst="rect">
              <a:avLst/>
            </a:prstGeom>
          </p:spPr>
        </p:pic>
        <p:sp>
          <p:nvSpPr>
            <p:cNvPr id="12" name="Rectangle 11">
              <a:extLst>
                <a:ext uri="{FF2B5EF4-FFF2-40B4-BE49-F238E27FC236}">
                  <a16:creationId xmlns:a16="http://schemas.microsoft.com/office/drawing/2014/main" id="{965CB8CA-80EE-6CE8-11DC-EEAE7BF5F429}"/>
                </a:ext>
              </a:extLst>
            </p:cNvPr>
            <p:cNvSpPr/>
            <p:nvPr/>
          </p:nvSpPr>
          <p:spPr>
            <a:xfrm>
              <a:off x="-14607" y="893852"/>
              <a:ext cx="12191998" cy="838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15" name="Title 1">
            <a:extLst>
              <a:ext uri="{FF2B5EF4-FFF2-40B4-BE49-F238E27FC236}">
                <a16:creationId xmlns:a16="http://schemas.microsoft.com/office/drawing/2014/main" id="{C14EA17B-03CB-53B7-45C3-6BB365CEDE53}"/>
              </a:ext>
            </a:extLst>
          </p:cNvPr>
          <p:cNvSpPr txBox="1">
            <a:spLocks/>
          </p:cNvSpPr>
          <p:nvPr/>
        </p:nvSpPr>
        <p:spPr>
          <a:xfrm>
            <a:off x="1732548" y="202020"/>
            <a:ext cx="6284401" cy="62900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he-IL" sz="4000" b="1" spc="-150" dirty="0">
                <a:solidFill>
                  <a:schemeClr val="bg1"/>
                </a:solidFill>
                <a:latin typeface="Arial Hebrew" pitchFamily="2" charset="-79"/>
                <a:cs typeface="Arial Hebrew" pitchFamily="2" charset="-79"/>
              </a:rPr>
              <a:t>הרחבת המעטפת...</a:t>
            </a:r>
          </a:p>
        </p:txBody>
      </p:sp>
    </p:spTree>
    <p:extLst>
      <p:ext uri="{BB962C8B-B14F-4D97-AF65-F5344CB8AC3E}">
        <p14:creationId xmlns:p14="http://schemas.microsoft.com/office/powerpoint/2010/main" val="829027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תרגיל לחיזוק שרירי הרגליים ולמניעת נפילות - הגיל השלישי - משרד הבריאות">
            <a:extLst>
              <a:ext uri="{FF2B5EF4-FFF2-40B4-BE49-F238E27FC236}">
                <a16:creationId xmlns:a16="http://schemas.microsoft.com/office/drawing/2014/main" id="{9EE69C2E-8FF3-DEF6-0BC4-4A4064808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98" y="1447724"/>
            <a:ext cx="7837487" cy="52266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6059A1-85C6-2784-99DD-707494437AD8}"/>
              </a:ext>
            </a:extLst>
          </p:cNvPr>
          <p:cNvSpPr/>
          <p:nvPr/>
        </p:nvSpPr>
        <p:spPr>
          <a:xfrm>
            <a:off x="0" y="0"/>
            <a:ext cx="12192000" cy="68580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rgbClr val="FF0000"/>
              </a:solidFill>
            </a:endParaRPr>
          </a:p>
        </p:txBody>
      </p:sp>
      <p:sp>
        <p:nvSpPr>
          <p:cNvPr id="4" name="TextBox 3">
            <a:extLst>
              <a:ext uri="{FF2B5EF4-FFF2-40B4-BE49-F238E27FC236}">
                <a16:creationId xmlns:a16="http://schemas.microsoft.com/office/drawing/2014/main" id="{FB125A18-B084-7802-236C-0DEE9CCDC88E}"/>
              </a:ext>
            </a:extLst>
          </p:cNvPr>
          <p:cNvSpPr txBox="1"/>
          <p:nvPr/>
        </p:nvSpPr>
        <p:spPr>
          <a:xfrm>
            <a:off x="8119533" y="1447724"/>
            <a:ext cx="3881569" cy="3748719"/>
          </a:xfrm>
          <a:prstGeom prst="rect">
            <a:avLst/>
          </a:prstGeom>
          <a:noFill/>
        </p:spPr>
        <p:txBody>
          <a:bodyPr wrap="square">
            <a:spAutoFit/>
          </a:bodyPr>
          <a:lstStyle/>
          <a:p>
            <a:pPr lvl="0" indent="0" algn="r">
              <a:lnSpc>
                <a:spcPct val="90000"/>
              </a:lnSpc>
              <a:buClr>
                <a:schemeClr val="dk1"/>
              </a:buClr>
              <a:buSzPts val="6000"/>
            </a:pPr>
            <a:r>
              <a:rPr lang="he-IL" sz="4400" b="1" dirty="0">
                <a:solidFill>
                  <a:schemeClr val="bg2">
                    <a:lumMod val="75000"/>
                  </a:schemeClr>
                </a:solidFill>
                <a:latin typeface="Calibri"/>
                <a:ea typeface="Calibri"/>
                <a:cs typeface="Calibri"/>
                <a:sym typeface="Calibri"/>
              </a:rPr>
              <a:t>תו תקן הוא לא רק מתקני משחק</a:t>
            </a:r>
          </a:p>
          <a:p>
            <a:pPr lvl="0" indent="0" algn="r">
              <a:lnSpc>
                <a:spcPct val="90000"/>
              </a:lnSpc>
              <a:buClr>
                <a:schemeClr val="dk1"/>
              </a:buClr>
              <a:buSzPts val="6000"/>
            </a:pPr>
            <a:r>
              <a:rPr lang="he-IL" sz="4400" b="1" dirty="0">
                <a:solidFill>
                  <a:schemeClr val="bg2">
                    <a:lumMod val="75000"/>
                  </a:schemeClr>
                </a:solidFill>
                <a:latin typeface="Calibri"/>
                <a:ea typeface="Calibri"/>
                <a:cs typeface="Calibri"/>
                <a:sym typeface="Calibri"/>
              </a:rPr>
              <a:t>אלא תשתיות חיים בטוחות ובריאות </a:t>
            </a:r>
          </a:p>
          <a:p>
            <a:pPr lvl="0" indent="0" algn="r">
              <a:lnSpc>
                <a:spcPct val="90000"/>
              </a:lnSpc>
              <a:buClr>
                <a:schemeClr val="dk1"/>
              </a:buClr>
              <a:buSzPts val="6000"/>
            </a:pPr>
            <a:r>
              <a:rPr lang="he-IL" sz="4400" b="1" dirty="0">
                <a:solidFill>
                  <a:schemeClr val="bg2">
                    <a:lumMod val="75000"/>
                  </a:schemeClr>
                </a:solidFill>
                <a:latin typeface="Calibri"/>
                <a:ea typeface="Calibri"/>
                <a:cs typeface="Calibri"/>
                <a:sym typeface="Calibri"/>
              </a:rPr>
              <a:t>לכלל האוכלוסייה</a:t>
            </a:r>
          </a:p>
        </p:txBody>
      </p:sp>
      <p:pic>
        <p:nvPicPr>
          <p:cNvPr id="5" name="Picture 4">
            <a:extLst>
              <a:ext uri="{FF2B5EF4-FFF2-40B4-BE49-F238E27FC236}">
                <a16:creationId xmlns:a16="http://schemas.microsoft.com/office/drawing/2014/main" id="{B9ADAA66-D817-0120-C63F-EA823D0D2C78}"/>
              </a:ext>
            </a:extLst>
          </p:cNvPr>
          <p:cNvPicPr>
            <a:picLocks noChangeAspect="1"/>
          </p:cNvPicPr>
          <p:nvPr/>
        </p:nvPicPr>
        <p:blipFill>
          <a:blip r:embed="rId4">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Tree>
    <p:extLst>
      <p:ext uri="{BB962C8B-B14F-4D97-AF65-F5344CB8AC3E}">
        <p14:creationId xmlns:p14="http://schemas.microsoft.com/office/powerpoint/2010/main" val="4291862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alking on a long walkway&#10;&#10;AI-generated content may be incorrect.">
            <a:extLst>
              <a:ext uri="{FF2B5EF4-FFF2-40B4-BE49-F238E27FC236}">
                <a16:creationId xmlns:a16="http://schemas.microsoft.com/office/drawing/2014/main" id="{0AEFA95A-60EC-3408-A085-91C0A92F5023}"/>
              </a:ext>
            </a:extLst>
          </p:cNvPr>
          <p:cNvPicPr>
            <a:picLocks noChangeAspect="1"/>
          </p:cNvPicPr>
          <p:nvPr/>
        </p:nvPicPr>
        <p:blipFill>
          <a:blip r:embed="rId3">
            <a:extLst>
              <a:ext uri="{28A0092B-C50C-407E-A947-70E740481C1C}">
                <a14:useLocalDpi xmlns:a14="http://schemas.microsoft.com/office/drawing/2010/main" val="0"/>
              </a:ext>
            </a:extLst>
          </a:blip>
          <a:srcRect t="2602" r="2" b="6381"/>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6" name="Title 1">
            <a:extLst>
              <a:ext uri="{FF2B5EF4-FFF2-40B4-BE49-F238E27FC236}">
                <a16:creationId xmlns:a16="http://schemas.microsoft.com/office/drawing/2014/main" id="{9ED6D586-65EB-2D1E-5EC5-C1CA78227DF3}"/>
              </a:ext>
            </a:extLst>
          </p:cNvPr>
          <p:cNvSpPr>
            <a:spLocks noGrp="1"/>
          </p:cNvSpPr>
          <p:nvPr>
            <p:ph type="ctrTitle"/>
          </p:nvPr>
        </p:nvSpPr>
        <p:spPr>
          <a:xfrm>
            <a:off x="5839153" y="4120056"/>
            <a:ext cx="5505814" cy="1690409"/>
          </a:xfrm>
        </p:spPr>
        <p:txBody>
          <a:bodyPr anchor="b">
            <a:normAutofit/>
          </a:bodyPr>
          <a:lstStyle/>
          <a:p>
            <a:pPr algn="r"/>
            <a:r>
              <a:rPr lang="he-IL" sz="4800" b="1" dirty="0">
                <a:solidFill>
                  <a:schemeClr val="bg2">
                    <a:lumMod val="75000"/>
                  </a:schemeClr>
                </a:solidFill>
              </a:rPr>
              <a:t>מי שלא צועד קדימה, נשאר מאחור</a:t>
            </a:r>
            <a:endParaRPr lang="en-IL" sz="4800" b="1" dirty="0">
              <a:solidFill>
                <a:schemeClr val="bg2">
                  <a:lumMod val="75000"/>
                </a:schemeClr>
              </a:solidFill>
            </a:endParaRPr>
          </a:p>
        </p:txBody>
      </p:sp>
      <p:pic>
        <p:nvPicPr>
          <p:cNvPr id="8" name="Picture 7">
            <a:extLst>
              <a:ext uri="{FF2B5EF4-FFF2-40B4-BE49-F238E27FC236}">
                <a16:creationId xmlns:a16="http://schemas.microsoft.com/office/drawing/2014/main" id="{827F45B0-0D92-80F9-65D2-04773457BCE1}"/>
              </a:ext>
            </a:extLst>
          </p:cNvPr>
          <p:cNvPicPr>
            <a:picLocks noChangeAspect="1"/>
          </p:cNvPicPr>
          <p:nvPr/>
        </p:nvPicPr>
        <p:blipFill>
          <a:blip r:embed="rId4">
            <a:extLst>
              <a:ext uri="{28A0092B-C50C-407E-A947-70E740481C1C}">
                <a14:useLocalDpi xmlns:a14="http://schemas.microsoft.com/office/drawing/2010/main" val="0"/>
              </a:ext>
            </a:extLst>
          </a:blip>
          <a:srcRect b="86320"/>
          <a:stretch/>
        </p:blipFill>
        <p:spPr>
          <a:xfrm>
            <a:off x="14605" y="0"/>
            <a:ext cx="12192000" cy="938151"/>
          </a:xfrm>
          <a:prstGeom prst="rect">
            <a:avLst/>
          </a:prstGeom>
        </p:spPr>
      </p:pic>
      <p:sp>
        <p:nvSpPr>
          <p:cNvPr id="9" name="Rectangle 8">
            <a:extLst>
              <a:ext uri="{FF2B5EF4-FFF2-40B4-BE49-F238E27FC236}">
                <a16:creationId xmlns:a16="http://schemas.microsoft.com/office/drawing/2014/main" id="{636D5760-9071-559F-9177-FB6ED47CE522}"/>
              </a:ext>
            </a:extLst>
          </p:cNvPr>
          <p:cNvSpPr/>
          <p:nvPr/>
        </p:nvSpPr>
        <p:spPr>
          <a:xfrm>
            <a:off x="0" y="0"/>
            <a:ext cx="12192000" cy="68580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solidFill>
                <a:srgbClr val="FF0000"/>
              </a:solidFill>
            </a:endParaRPr>
          </a:p>
        </p:txBody>
      </p:sp>
    </p:spTree>
    <p:extLst>
      <p:ext uri="{BB962C8B-B14F-4D97-AF65-F5344CB8AC3E}">
        <p14:creationId xmlns:p14="http://schemas.microsoft.com/office/powerpoint/2010/main" val="25470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40AC0-6CEC-3CA5-C392-B94A3E548B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97301D-AEC7-DFDD-40F8-A7776B51C3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05" y="0"/>
            <a:ext cx="12192000" cy="6858000"/>
          </a:xfrm>
          <a:prstGeom prst="rect">
            <a:avLst/>
          </a:prstGeom>
        </p:spPr>
      </p:pic>
      <p:sp>
        <p:nvSpPr>
          <p:cNvPr id="7" name="Title 1">
            <a:extLst>
              <a:ext uri="{FF2B5EF4-FFF2-40B4-BE49-F238E27FC236}">
                <a16:creationId xmlns:a16="http://schemas.microsoft.com/office/drawing/2014/main" id="{29ABB71F-072B-1D1B-083A-3984B112DBE4}"/>
              </a:ext>
            </a:extLst>
          </p:cNvPr>
          <p:cNvSpPr txBox="1">
            <a:spLocks/>
          </p:cNvSpPr>
          <p:nvPr/>
        </p:nvSpPr>
        <p:spPr>
          <a:xfrm>
            <a:off x="1732548" y="202020"/>
            <a:ext cx="6284401" cy="62900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he-IL" sz="4000" b="1" spc="-150" dirty="0">
                <a:solidFill>
                  <a:schemeClr val="bg1"/>
                </a:solidFill>
                <a:latin typeface="Arial Hebrew" pitchFamily="2" charset="-79"/>
                <a:cs typeface="Arial Hebrew" pitchFamily="2" charset="-79"/>
              </a:rPr>
              <a:t>חדשות !!!</a:t>
            </a:r>
          </a:p>
        </p:txBody>
      </p:sp>
      <p:pic>
        <p:nvPicPr>
          <p:cNvPr id="12" name="Picture 11">
            <a:extLst>
              <a:ext uri="{FF2B5EF4-FFF2-40B4-BE49-F238E27FC236}">
                <a16:creationId xmlns:a16="http://schemas.microsoft.com/office/drawing/2014/main" id="{3DCFC0D3-37F6-052C-586B-4024FBB26D37}"/>
              </a:ext>
            </a:extLst>
          </p:cNvPr>
          <p:cNvPicPr>
            <a:picLocks noChangeAspect="1"/>
          </p:cNvPicPr>
          <p:nvPr/>
        </p:nvPicPr>
        <p:blipFill>
          <a:blip r:embed="rId4"/>
          <a:stretch>
            <a:fillRect/>
          </a:stretch>
        </p:blipFill>
        <p:spPr>
          <a:xfrm>
            <a:off x="26237" y="1033048"/>
            <a:ext cx="6849730" cy="1924426"/>
          </a:xfrm>
          <a:prstGeom prst="rect">
            <a:avLst/>
          </a:prstGeom>
        </p:spPr>
      </p:pic>
      <p:pic>
        <p:nvPicPr>
          <p:cNvPr id="6" name="Picture 5">
            <a:extLst>
              <a:ext uri="{FF2B5EF4-FFF2-40B4-BE49-F238E27FC236}">
                <a16:creationId xmlns:a16="http://schemas.microsoft.com/office/drawing/2014/main" id="{738161EE-3137-FF96-9BA0-CB095192577C}"/>
              </a:ext>
            </a:extLst>
          </p:cNvPr>
          <p:cNvPicPr>
            <a:picLocks noChangeAspect="1"/>
          </p:cNvPicPr>
          <p:nvPr/>
        </p:nvPicPr>
        <p:blipFill>
          <a:blip r:embed="rId5"/>
          <a:stretch>
            <a:fillRect/>
          </a:stretch>
        </p:blipFill>
        <p:spPr>
          <a:xfrm>
            <a:off x="6853622" y="1718848"/>
            <a:ext cx="5022626" cy="3811114"/>
          </a:xfrm>
          <a:prstGeom prst="rect">
            <a:avLst/>
          </a:prstGeom>
        </p:spPr>
      </p:pic>
      <p:pic>
        <p:nvPicPr>
          <p:cNvPr id="9" name="Picture 8">
            <a:extLst>
              <a:ext uri="{FF2B5EF4-FFF2-40B4-BE49-F238E27FC236}">
                <a16:creationId xmlns:a16="http://schemas.microsoft.com/office/drawing/2014/main" id="{4EC01995-313D-54FC-84C9-16FE57E4BF0B}"/>
              </a:ext>
            </a:extLst>
          </p:cNvPr>
          <p:cNvPicPr>
            <a:picLocks noChangeAspect="1"/>
          </p:cNvPicPr>
          <p:nvPr/>
        </p:nvPicPr>
        <p:blipFill>
          <a:blip r:embed="rId6"/>
          <a:stretch>
            <a:fillRect/>
          </a:stretch>
        </p:blipFill>
        <p:spPr>
          <a:xfrm>
            <a:off x="587247" y="3694932"/>
            <a:ext cx="5801535" cy="1914792"/>
          </a:xfrm>
          <a:prstGeom prst="rect">
            <a:avLst/>
          </a:prstGeom>
        </p:spPr>
      </p:pic>
    </p:spTree>
    <p:extLst>
      <p:ext uri="{BB962C8B-B14F-4D97-AF65-F5344CB8AC3E}">
        <p14:creationId xmlns:p14="http://schemas.microsoft.com/office/powerpoint/2010/main" val="165012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AE898C-426A-23BA-99A7-B5105115D53B}"/>
              </a:ext>
            </a:extLst>
          </p:cNvPr>
          <p:cNvPicPr>
            <a:picLocks noChangeAspect="1"/>
          </p:cNvPicPr>
          <p:nvPr/>
        </p:nvPicPr>
        <p:blipFill>
          <a:blip r:embed="rId3"/>
          <a:srcRect t="2649" b="18395"/>
          <a:stretch>
            <a:fillRect/>
          </a:stretch>
        </p:blipFill>
        <p:spPr>
          <a:xfrm>
            <a:off x="457245" y="457200"/>
            <a:ext cx="11277509" cy="5943600"/>
          </a:xfrm>
          <a:prstGeom prst="rect">
            <a:avLst/>
          </a:prstGeom>
        </p:spPr>
      </p:pic>
    </p:spTree>
    <p:extLst>
      <p:ext uri="{BB962C8B-B14F-4D97-AF65-F5344CB8AC3E}">
        <p14:creationId xmlns:p14="http://schemas.microsoft.com/office/powerpoint/2010/main" val="1154275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18F39-EBA3-21CA-BC05-A0616864F96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5B1F273-DA11-BBD6-4B8A-7F033D818D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0044"/>
            <a:ext cx="12192000" cy="6858000"/>
          </a:xfrm>
          <a:prstGeom prst="rect">
            <a:avLst/>
          </a:prstGeom>
        </p:spPr>
      </p:pic>
      <p:sp>
        <p:nvSpPr>
          <p:cNvPr id="13" name="TextBox 12">
            <a:extLst>
              <a:ext uri="{FF2B5EF4-FFF2-40B4-BE49-F238E27FC236}">
                <a16:creationId xmlns:a16="http://schemas.microsoft.com/office/drawing/2014/main" id="{A067E5B2-F883-0C78-C837-606215A87E39}"/>
              </a:ext>
            </a:extLst>
          </p:cNvPr>
          <p:cNvSpPr txBox="1"/>
          <p:nvPr/>
        </p:nvSpPr>
        <p:spPr>
          <a:xfrm>
            <a:off x="3593697" y="867103"/>
            <a:ext cx="6906491" cy="5585619"/>
          </a:xfrm>
          <a:prstGeom prst="rect">
            <a:avLst/>
          </a:prstGeom>
        </p:spPr>
        <p:txBody>
          <a:bodyPr vert="horz" lIns="91440" tIns="45720" rIns="91440" bIns="45720" rtlCol="0" anchor="ctr">
            <a:normAutofit/>
          </a:bodyPr>
          <a:lstStyle/>
          <a:p>
            <a:pPr indent="-228600" algn="r" rtl="1" fontAlgn="base">
              <a:lnSpc>
                <a:spcPct val="150000"/>
              </a:lnSpc>
              <a:spcAft>
                <a:spcPts val="600"/>
              </a:spcAft>
              <a:buFont typeface="Arial" panose="020B0604020202020204" pitchFamily="34" charset="0"/>
              <a:buChar char="•"/>
            </a:pPr>
            <a:r>
              <a:rPr lang="en-US" sz="3600" b="1" i="0" dirty="0" err="1">
                <a:solidFill>
                  <a:srgbClr val="0070C0"/>
                </a:solidFill>
                <a:effectLst/>
              </a:rPr>
              <a:t>מתקנים</a:t>
            </a:r>
            <a:r>
              <a:rPr lang="en-US" sz="3600" b="1" i="0" dirty="0">
                <a:solidFill>
                  <a:srgbClr val="0070C0"/>
                </a:solidFill>
                <a:effectLst/>
              </a:rPr>
              <a:t> </a:t>
            </a:r>
            <a:r>
              <a:rPr lang="en-US" sz="3600" b="1" i="0" dirty="0" err="1">
                <a:solidFill>
                  <a:srgbClr val="0070C0"/>
                </a:solidFill>
                <a:effectLst/>
              </a:rPr>
              <a:t>לא</a:t>
            </a:r>
            <a:r>
              <a:rPr lang="en-US" sz="3600" b="1" i="0" dirty="0">
                <a:solidFill>
                  <a:srgbClr val="0070C0"/>
                </a:solidFill>
                <a:effectLst/>
              </a:rPr>
              <a:t> </a:t>
            </a:r>
            <a:r>
              <a:rPr lang="en-US" sz="3600" b="1" i="0" dirty="0" err="1">
                <a:solidFill>
                  <a:srgbClr val="0070C0"/>
                </a:solidFill>
                <a:effectLst/>
              </a:rPr>
              <a:t>תקינים</a:t>
            </a:r>
            <a:endParaRPr lang="he-IL" sz="3600" b="1" i="0" dirty="0">
              <a:solidFill>
                <a:srgbClr val="0070C0"/>
              </a:solidFill>
              <a:effectLst/>
            </a:endParaRPr>
          </a:p>
          <a:p>
            <a:pPr indent="-228600" algn="r" rtl="1" fontAlgn="base">
              <a:lnSpc>
                <a:spcPct val="150000"/>
              </a:lnSpc>
              <a:spcAft>
                <a:spcPts val="600"/>
              </a:spcAft>
              <a:buFont typeface="Arial" panose="020B0604020202020204" pitchFamily="34" charset="0"/>
              <a:buChar char="•"/>
            </a:pPr>
            <a:r>
              <a:rPr lang="en-US" sz="3600" b="1" i="0" dirty="0" err="1">
                <a:solidFill>
                  <a:srgbClr val="0070C0"/>
                </a:solidFill>
                <a:effectLst/>
              </a:rPr>
              <a:t>חלקים</a:t>
            </a:r>
            <a:r>
              <a:rPr lang="en-US" sz="3600" b="1" i="0" dirty="0">
                <a:solidFill>
                  <a:srgbClr val="0070C0"/>
                </a:solidFill>
                <a:effectLst/>
              </a:rPr>
              <a:t> </a:t>
            </a:r>
            <a:r>
              <a:rPr lang="en-US" sz="3600" b="1" i="0" dirty="0" err="1">
                <a:solidFill>
                  <a:srgbClr val="0070C0"/>
                </a:solidFill>
                <a:effectLst/>
              </a:rPr>
              <a:t>בולטים</a:t>
            </a:r>
            <a:r>
              <a:rPr lang="en-US" sz="3600" b="1" i="0" dirty="0">
                <a:solidFill>
                  <a:srgbClr val="0070C0"/>
                </a:solidFill>
                <a:effectLst/>
              </a:rPr>
              <a:t> </a:t>
            </a:r>
            <a:r>
              <a:rPr lang="en-US" sz="3600" b="1" i="0" dirty="0" err="1">
                <a:solidFill>
                  <a:srgbClr val="0070C0"/>
                </a:solidFill>
                <a:effectLst/>
              </a:rPr>
              <a:t>או</a:t>
            </a:r>
            <a:r>
              <a:rPr lang="en-US" sz="3600" b="1" i="0" dirty="0">
                <a:solidFill>
                  <a:srgbClr val="0070C0"/>
                </a:solidFill>
                <a:effectLst/>
              </a:rPr>
              <a:t> </a:t>
            </a:r>
            <a:r>
              <a:rPr lang="en-US" sz="3600" b="1" i="0" dirty="0" err="1">
                <a:solidFill>
                  <a:srgbClr val="0070C0"/>
                </a:solidFill>
                <a:effectLst/>
              </a:rPr>
              <a:t>חדים</a:t>
            </a:r>
            <a:endParaRPr lang="he-IL" sz="3600" b="0" i="0" dirty="0">
              <a:solidFill>
                <a:srgbClr val="0070C0"/>
              </a:solidFill>
              <a:effectLst/>
            </a:endParaRPr>
          </a:p>
          <a:p>
            <a:pPr indent="-228600" algn="r" rtl="1" fontAlgn="base">
              <a:lnSpc>
                <a:spcPct val="150000"/>
              </a:lnSpc>
              <a:spcAft>
                <a:spcPts val="600"/>
              </a:spcAft>
              <a:buFont typeface="Arial" panose="020B0604020202020204" pitchFamily="34" charset="0"/>
              <a:buChar char="•"/>
            </a:pPr>
            <a:r>
              <a:rPr lang="en-US" sz="3600" b="1" dirty="0" err="1">
                <a:solidFill>
                  <a:srgbClr val="0070C0"/>
                </a:solidFill>
              </a:rPr>
              <a:t>קרקע</a:t>
            </a:r>
            <a:r>
              <a:rPr lang="en-US" sz="3600" b="1" dirty="0">
                <a:solidFill>
                  <a:srgbClr val="0070C0"/>
                </a:solidFill>
              </a:rPr>
              <a:t> </a:t>
            </a:r>
            <a:r>
              <a:rPr lang="en-US" sz="3600" b="1" dirty="0" err="1">
                <a:solidFill>
                  <a:srgbClr val="0070C0"/>
                </a:solidFill>
              </a:rPr>
              <a:t>לא</a:t>
            </a:r>
            <a:r>
              <a:rPr lang="en-US" sz="3600" b="1" dirty="0">
                <a:solidFill>
                  <a:srgbClr val="0070C0"/>
                </a:solidFill>
              </a:rPr>
              <a:t> </a:t>
            </a:r>
            <a:r>
              <a:rPr lang="en-US" sz="3600" b="1" dirty="0" err="1">
                <a:solidFill>
                  <a:srgbClr val="0070C0"/>
                </a:solidFill>
              </a:rPr>
              <a:t>מתאימה</a:t>
            </a:r>
            <a:endParaRPr lang="en-US" sz="3600" b="0" i="0" dirty="0">
              <a:solidFill>
                <a:srgbClr val="0070C0"/>
              </a:solidFill>
              <a:effectLst/>
            </a:endParaRPr>
          </a:p>
          <a:p>
            <a:pPr indent="-228600" algn="r" rtl="1" fontAlgn="base">
              <a:lnSpc>
                <a:spcPct val="150000"/>
              </a:lnSpc>
              <a:spcAft>
                <a:spcPts val="600"/>
              </a:spcAft>
              <a:buFont typeface="Arial" panose="020B0604020202020204" pitchFamily="34" charset="0"/>
              <a:buChar char="•"/>
            </a:pPr>
            <a:r>
              <a:rPr lang="en-US" sz="3600" b="1" dirty="0" err="1">
                <a:solidFill>
                  <a:srgbClr val="0070C0"/>
                </a:solidFill>
              </a:rPr>
              <a:t>מכשולים</a:t>
            </a:r>
            <a:r>
              <a:rPr lang="en-US" sz="3600" b="1" dirty="0">
                <a:solidFill>
                  <a:srgbClr val="0070C0"/>
                </a:solidFill>
              </a:rPr>
              <a:t> </a:t>
            </a:r>
            <a:r>
              <a:rPr lang="en-US" sz="3600" b="1" dirty="0" err="1">
                <a:solidFill>
                  <a:srgbClr val="0070C0"/>
                </a:solidFill>
              </a:rPr>
              <a:t>בלתי</a:t>
            </a:r>
            <a:r>
              <a:rPr lang="en-US" sz="3600" b="1" dirty="0">
                <a:solidFill>
                  <a:srgbClr val="0070C0"/>
                </a:solidFill>
              </a:rPr>
              <a:t> </a:t>
            </a:r>
            <a:r>
              <a:rPr lang="en-US" sz="3600" b="1" dirty="0" err="1">
                <a:solidFill>
                  <a:srgbClr val="0070C0"/>
                </a:solidFill>
              </a:rPr>
              <a:t>צפויים</a:t>
            </a:r>
            <a:endParaRPr lang="he-IL" sz="3600" b="1" dirty="0">
              <a:solidFill>
                <a:srgbClr val="0070C0"/>
              </a:solidFill>
            </a:endParaRPr>
          </a:p>
          <a:p>
            <a:pPr indent="-228600" algn="r" rtl="1" fontAlgn="base">
              <a:lnSpc>
                <a:spcPct val="150000"/>
              </a:lnSpc>
              <a:spcAft>
                <a:spcPts val="600"/>
              </a:spcAft>
              <a:buFont typeface="Arial" panose="020B0604020202020204" pitchFamily="34" charset="0"/>
              <a:buChar char="•"/>
            </a:pPr>
            <a:r>
              <a:rPr lang="en-US" sz="3600" b="1" dirty="0">
                <a:solidFill>
                  <a:srgbClr val="0070C0"/>
                </a:solidFill>
              </a:rPr>
              <a:t>תכנון </a:t>
            </a:r>
            <a:r>
              <a:rPr lang="en-US" sz="3600" b="1" dirty="0" err="1">
                <a:solidFill>
                  <a:srgbClr val="0070C0"/>
                </a:solidFill>
              </a:rPr>
              <a:t>לקוי</a:t>
            </a:r>
            <a:r>
              <a:rPr lang="en-US" sz="3600" b="1" dirty="0">
                <a:solidFill>
                  <a:srgbClr val="0070C0"/>
                </a:solidFill>
              </a:rPr>
              <a:t> </a:t>
            </a:r>
            <a:r>
              <a:rPr lang="en-US" sz="3600" b="1" dirty="0" err="1">
                <a:solidFill>
                  <a:srgbClr val="0070C0"/>
                </a:solidFill>
              </a:rPr>
              <a:t>של</a:t>
            </a:r>
            <a:r>
              <a:rPr lang="en-US" sz="3600" b="1" dirty="0">
                <a:solidFill>
                  <a:srgbClr val="0070C0"/>
                </a:solidFill>
              </a:rPr>
              <a:t> </a:t>
            </a:r>
            <a:r>
              <a:rPr lang="en-US" sz="3600" b="1" dirty="0" err="1">
                <a:solidFill>
                  <a:srgbClr val="0070C0"/>
                </a:solidFill>
              </a:rPr>
              <a:t>המתקני</a:t>
            </a:r>
            <a:r>
              <a:rPr lang="he-IL" sz="3600" b="1" dirty="0">
                <a:solidFill>
                  <a:srgbClr val="0070C0"/>
                </a:solidFill>
              </a:rPr>
              <a:t>ם</a:t>
            </a:r>
            <a:r>
              <a:rPr lang="en-US" sz="3600" b="1" dirty="0">
                <a:solidFill>
                  <a:srgbClr val="0070C0"/>
                </a:solidFill>
              </a:rPr>
              <a:t> </a:t>
            </a:r>
            <a:endParaRPr lang="he-IL" sz="3600" b="0" i="0" dirty="0">
              <a:solidFill>
                <a:srgbClr val="0070C0"/>
              </a:solidFill>
              <a:effectLst/>
            </a:endParaRPr>
          </a:p>
          <a:p>
            <a:pPr indent="-228600" algn="r" rtl="1" fontAlgn="base">
              <a:lnSpc>
                <a:spcPct val="150000"/>
              </a:lnSpc>
              <a:spcAft>
                <a:spcPts val="600"/>
              </a:spcAft>
              <a:buFont typeface="Arial" panose="020B0604020202020204" pitchFamily="34" charset="0"/>
              <a:buChar char="•"/>
            </a:pPr>
            <a:r>
              <a:rPr lang="en-US" sz="3600" b="1" dirty="0" err="1">
                <a:solidFill>
                  <a:srgbClr val="0070C0"/>
                </a:solidFill>
              </a:rPr>
              <a:t>תחזוקה</a:t>
            </a:r>
            <a:r>
              <a:rPr lang="en-US" sz="3600" b="1" dirty="0">
                <a:solidFill>
                  <a:srgbClr val="0070C0"/>
                </a:solidFill>
              </a:rPr>
              <a:t> </a:t>
            </a:r>
            <a:r>
              <a:rPr lang="en-US" sz="3600" b="1" dirty="0" err="1">
                <a:solidFill>
                  <a:srgbClr val="0070C0"/>
                </a:solidFill>
              </a:rPr>
              <a:t>רשלנית</a:t>
            </a:r>
            <a:endParaRPr lang="en-US" sz="3600" b="0" i="0" dirty="0">
              <a:solidFill>
                <a:srgbClr val="0070C0"/>
              </a:solidFill>
              <a:effectLst/>
            </a:endParaRPr>
          </a:p>
        </p:txBody>
      </p:sp>
      <p:pic>
        <p:nvPicPr>
          <p:cNvPr id="17" name="Graphic 16" descr="Blockchain with solid fill">
            <a:extLst>
              <a:ext uri="{FF2B5EF4-FFF2-40B4-BE49-F238E27FC236}">
                <a16:creationId xmlns:a16="http://schemas.microsoft.com/office/drawing/2014/main" id="{35BE2428-C2CC-133A-5BB1-34C7A4CDF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37573" y="5396948"/>
            <a:ext cx="1265976" cy="1265976"/>
          </a:xfrm>
          <a:prstGeom prst="rect">
            <a:avLst/>
          </a:prstGeom>
        </p:spPr>
      </p:pic>
      <p:graphicFrame>
        <p:nvGraphicFramePr>
          <p:cNvPr id="19" name="Title 1">
            <a:extLst>
              <a:ext uri="{FF2B5EF4-FFF2-40B4-BE49-F238E27FC236}">
                <a16:creationId xmlns:a16="http://schemas.microsoft.com/office/drawing/2014/main" id="{85859189-664D-45F8-8C04-D630F98F8FE3}"/>
              </a:ext>
            </a:extLst>
          </p:cNvPr>
          <p:cNvGraphicFramePr/>
          <p:nvPr>
            <p:extLst>
              <p:ext uri="{D42A27DB-BD31-4B8C-83A1-F6EECF244321}">
                <p14:modId xmlns:p14="http://schemas.microsoft.com/office/powerpoint/2010/main" val="1081715245"/>
              </p:ext>
            </p:extLst>
          </p:nvPr>
        </p:nvGraphicFramePr>
        <p:xfrm>
          <a:off x="393297" y="996336"/>
          <a:ext cx="3200400" cy="55856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274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rgbClr val="FFC000"/>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A803B-F96E-508F-326D-28C312CAFC66}"/>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EDBA9ADE-8B7E-4850-0C4B-FD982275713B}"/>
              </a:ext>
            </a:extLst>
          </p:cNvPr>
          <p:cNvSpPr>
            <a:spLocks noGrp="1"/>
          </p:cNvSpPr>
          <p:nvPr>
            <p:ph idx="1"/>
          </p:nvPr>
        </p:nvSpPr>
        <p:spPr/>
        <p:txBody>
          <a:bodyPr/>
          <a:lstStyle/>
          <a:p>
            <a:r>
              <a:rPr lang="he-IL" dirty="0"/>
              <a:t>לא רק מתקני משחק, אלא תשתיות חיים בטוחות לכלל </a:t>
            </a:r>
            <a:endParaRPr lang="en-IL" dirty="0"/>
          </a:p>
        </p:txBody>
      </p:sp>
      <p:sp>
        <p:nvSpPr>
          <p:cNvPr id="8" name="Rectangle 7">
            <a:extLst>
              <a:ext uri="{FF2B5EF4-FFF2-40B4-BE49-F238E27FC236}">
                <a16:creationId xmlns:a16="http://schemas.microsoft.com/office/drawing/2014/main" id="{63A18D2C-9CBE-7F3F-C0B2-EB8AFE485A29}"/>
              </a:ext>
            </a:extLst>
          </p:cNvPr>
          <p:cNvSpPr/>
          <p:nvPr/>
        </p:nvSpPr>
        <p:spPr>
          <a:xfrm>
            <a:off x="2405849" y="4484580"/>
            <a:ext cx="781234" cy="213064"/>
          </a:xfrm>
          <a:prstGeom prst="rect">
            <a:avLst/>
          </a:prstGeom>
          <a:solidFill>
            <a:srgbClr val="FFE0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sz="1050" b="1" dirty="0">
                <a:solidFill>
                  <a:schemeClr val="tx1"/>
                </a:solidFill>
              </a:rPr>
              <a:t>סכנה!!!</a:t>
            </a:r>
            <a:endParaRPr lang="en-IL" sz="1050" b="1" dirty="0">
              <a:solidFill>
                <a:schemeClr val="tx1"/>
              </a:solidFill>
            </a:endParaRPr>
          </a:p>
        </p:txBody>
      </p:sp>
      <p:sp>
        <p:nvSpPr>
          <p:cNvPr id="9" name="Rectangle 8">
            <a:extLst>
              <a:ext uri="{FF2B5EF4-FFF2-40B4-BE49-F238E27FC236}">
                <a16:creationId xmlns:a16="http://schemas.microsoft.com/office/drawing/2014/main" id="{3F3B37AB-43EC-EFDF-A98D-966542A8F275}"/>
              </a:ext>
            </a:extLst>
          </p:cNvPr>
          <p:cNvSpPr/>
          <p:nvPr/>
        </p:nvSpPr>
        <p:spPr>
          <a:xfrm>
            <a:off x="0" y="0"/>
            <a:ext cx="12192000" cy="9426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sz="3200" b="1" dirty="0">
                <a:solidFill>
                  <a:schemeClr val="tx2">
                    <a:lumMod val="90000"/>
                    <a:lumOff val="10000"/>
                  </a:schemeClr>
                </a:solidFill>
              </a:rPr>
              <a:t>החלטה ניהולית אחת מפרידה בין ניהול משברים לניהול איכות חיים </a:t>
            </a:r>
            <a:endParaRPr lang="en-IL" sz="3200" b="1" dirty="0">
              <a:solidFill>
                <a:schemeClr val="tx2">
                  <a:lumMod val="90000"/>
                  <a:lumOff val="10000"/>
                </a:schemeClr>
              </a:solidFill>
            </a:endParaRPr>
          </a:p>
        </p:txBody>
      </p:sp>
      <p:pic>
        <p:nvPicPr>
          <p:cNvPr id="4" name="Picture 3">
            <a:extLst>
              <a:ext uri="{FF2B5EF4-FFF2-40B4-BE49-F238E27FC236}">
                <a16:creationId xmlns:a16="http://schemas.microsoft.com/office/drawing/2014/main" id="{C35D1E3B-5C54-1C99-D80A-2C3AE9626A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34" y="0"/>
            <a:ext cx="12192000" cy="6858000"/>
          </a:xfrm>
          <a:prstGeom prst="rect">
            <a:avLst/>
          </a:prstGeom>
        </p:spPr>
      </p:pic>
      <p:sp>
        <p:nvSpPr>
          <p:cNvPr id="15" name="Title 1">
            <a:extLst>
              <a:ext uri="{FF2B5EF4-FFF2-40B4-BE49-F238E27FC236}">
                <a16:creationId xmlns:a16="http://schemas.microsoft.com/office/drawing/2014/main" id="{5CF238F2-8047-0C54-2B56-821B6C3E9468}"/>
              </a:ext>
            </a:extLst>
          </p:cNvPr>
          <p:cNvSpPr txBox="1">
            <a:spLocks/>
          </p:cNvSpPr>
          <p:nvPr/>
        </p:nvSpPr>
        <p:spPr>
          <a:xfrm>
            <a:off x="952500" y="144922"/>
            <a:ext cx="7391400" cy="5148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he-IL" sz="2600" b="1" spc="-150" dirty="0">
                <a:solidFill>
                  <a:schemeClr val="bg1"/>
                </a:solidFill>
                <a:latin typeface="Arial Hebrew" pitchFamily="2" charset="-79"/>
                <a:cs typeface="Arial Hebrew" pitchFamily="2" charset="-79"/>
              </a:rPr>
              <a:t>החלטה ניהולית אחת מפרידה בין ניהול משברים לאיכות חיים</a:t>
            </a:r>
          </a:p>
        </p:txBody>
      </p:sp>
      <p:sp>
        <p:nvSpPr>
          <p:cNvPr id="18" name="TextBox 17">
            <a:extLst>
              <a:ext uri="{FF2B5EF4-FFF2-40B4-BE49-F238E27FC236}">
                <a16:creationId xmlns:a16="http://schemas.microsoft.com/office/drawing/2014/main" id="{28606790-1220-F524-C454-D4166A269A70}"/>
              </a:ext>
            </a:extLst>
          </p:cNvPr>
          <p:cNvSpPr txBox="1"/>
          <p:nvPr/>
        </p:nvSpPr>
        <p:spPr>
          <a:xfrm>
            <a:off x="9746281" y="5606220"/>
            <a:ext cx="795912" cy="461665"/>
          </a:xfrm>
          <a:prstGeom prst="rect">
            <a:avLst/>
          </a:prstGeom>
          <a:noFill/>
        </p:spPr>
        <p:txBody>
          <a:bodyPr wrap="square" rtlCol="0">
            <a:spAutoFit/>
          </a:bodyPr>
          <a:lstStyle/>
          <a:p>
            <a:r>
              <a:rPr lang="he-IL" sz="2400" b="1" dirty="0">
                <a:solidFill>
                  <a:schemeClr val="bg1"/>
                </a:solidFill>
              </a:rPr>
              <a:t>תו</a:t>
            </a:r>
            <a:endParaRPr lang="en-IL" b="1" dirty="0">
              <a:solidFill>
                <a:schemeClr val="bg1"/>
              </a:solidFill>
            </a:endParaRPr>
          </a:p>
        </p:txBody>
      </p:sp>
      <p:pic>
        <p:nvPicPr>
          <p:cNvPr id="10" name="Picture 9">
            <a:extLst>
              <a:ext uri="{FF2B5EF4-FFF2-40B4-BE49-F238E27FC236}">
                <a16:creationId xmlns:a16="http://schemas.microsoft.com/office/drawing/2014/main" id="{461FC0EE-53EB-4931-551C-C901D1A9ED67}"/>
              </a:ext>
            </a:extLst>
          </p:cNvPr>
          <p:cNvPicPr>
            <a:picLocks noChangeAspect="1"/>
          </p:cNvPicPr>
          <p:nvPr/>
        </p:nvPicPr>
        <p:blipFill>
          <a:blip r:embed="rId4"/>
          <a:srcRect l="51573"/>
          <a:stretch/>
        </p:blipFill>
        <p:spPr>
          <a:xfrm>
            <a:off x="6960951" y="968643"/>
            <a:ext cx="4953834" cy="5757135"/>
          </a:xfrm>
          <a:prstGeom prst="rect">
            <a:avLst/>
          </a:prstGeom>
        </p:spPr>
      </p:pic>
      <p:sp>
        <p:nvSpPr>
          <p:cNvPr id="12" name="Rectangle 11">
            <a:extLst>
              <a:ext uri="{FF2B5EF4-FFF2-40B4-BE49-F238E27FC236}">
                <a16:creationId xmlns:a16="http://schemas.microsoft.com/office/drawing/2014/main" id="{ABE60B9A-DC40-0592-7CE0-D390C0BB8BBA}"/>
              </a:ext>
            </a:extLst>
          </p:cNvPr>
          <p:cNvSpPr/>
          <p:nvPr/>
        </p:nvSpPr>
        <p:spPr>
          <a:xfrm>
            <a:off x="10123668" y="4196602"/>
            <a:ext cx="1319032" cy="7764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he-IL" sz="1200" dirty="0"/>
              <a:t>שם הגן: החצב 2</a:t>
            </a:r>
          </a:p>
          <a:p>
            <a:pPr algn="r"/>
            <a:r>
              <a:rPr lang="he-IL" sz="1200" dirty="0"/>
              <a:t>ת. בדיקה:20.1.26</a:t>
            </a:r>
          </a:p>
          <a:p>
            <a:pPr algn="r"/>
            <a:r>
              <a:rPr lang="he-IL" sz="1200" dirty="0" err="1"/>
              <a:t>ת.בדיקה</a:t>
            </a:r>
            <a:r>
              <a:rPr lang="he-IL" sz="1200" dirty="0"/>
              <a:t> הבאה: 20.2.27</a:t>
            </a:r>
            <a:endParaRPr lang="en-IL" sz="1200" dirty="0"/>
          </a:p>
        </p:txBody>
      </p:sp>
      <p:sp>
        <p:nvSpPr>
          <p:cNvPr id="13" name="Arrow: Right 12">
            <a:extLst>
              <a:ext uri="{FF2B5EF4-FFF2-40B4-BE49-F238E27FC236}">
                <a16:creationId xmlns:a16="http://schemas.microsoft.com/office/drawing/2014/main" id="{32BED441-E83E-9A6A-B6B3-E84A138C4D09}"/>
              </a:ext>
            </a:extLst>
          </p:cNvPr>
          <p:cNvSpPr/>
          <p:nvPr/>
        </p:nvSpPr>
        <p:spPr>
          <a:xfrm>
            <a:off x="5321300" y="1188045"/>
            <a:ext cx="1778000" cy="603086"/>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pic>
        <p:nvPicPr>
          <p:cNvPr id="14" name="תמונה 3" descr="תמונה שמכילה טקסט&#10;&#10;התיאור נוצר באופן אוטומטי">
            <a:extLst>
              <a:ext uri="{FF2B5EF4-FFF2-40B4-BE49-F238E27FC236}">
                <a16:creationId xmlns:a16="http://schemas.microsoft.com/office/drawing/2014/main" id="{BC61ABAD-BC6C-EC8A-95EE-5FFA5B4D53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10968" y="4664886"/>
            <a:ext cx="410013" cy="4632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8B0755B4-729A-E71A-BA6B-9F0051C7E94F}"/>
              </a:ext>
            </a:extLst>
          </p:cNvPr>
          <p:cNvPicPr>
            <a:picLocks noChangeAspect="1"/>
          </p:cNvPicPr>
          <p:nvPr/>
        </p:nvPicPr>
        <p:blipFill>
          <a:blip r:embed="rId4"/>
          <a:srcRect r="49296"/>
          <a:stretch/>
        </p:blipFill>
        <p:spPr>
          <a:xfrm>
            <a:off x="134566" y="983672"/>
            <a:ext cx="5186734" cy="5757135"/>
          </a:xfrm>
          <a:prstGeom prst="rect">
            <a:avLst/>
          </a:prstGeom>
        </p:spPr>
      </p:pic>
    </p:spTree>
    <p:extLst>
      <p:ext uri="{BB962C8B-B14F-4D97-AF65-F5344CB8AC3E}">
        <p14:creationId xmlns:p14="http://schemas.microsoft.com/office/powerpoint/2010/main" val="3066680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12" name="Picture 11">
            <a:extLst>
              <a:ext uri="{FF2B5EF4-FFF2-40B4-BE49-F238E27FC236}">
                <a16:creationId xmlns:a16="http://schemas.microsoft.com/office/drawing/2014/main" id="{CBBB3208-81FC-3319-A4B9-9851E4A230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0044"/>
            <a:ext cx="12192000" cy="6858000"/>
          </a:xfrm>
          <a:prstGeom prst="rect">
            <a:avLst/>
          </a:prstGeom>
        </p:spPr>
      </p:pic>
      <p:sp>
        <p:nvSpPr>
          <p:cNvPr id="254" name="Google Shape;254;p2"/>
          <p:cNvSpPr/>
          <p:nvPr/>
        </p:nvSpPr>
        <p:spPr>
          <a:xfrm>
            <a:off x="9953484" y="2378598"/>
            <a:ext cx="1706880" cy="1706880"/>
          </a:xfrm>
          <a:prstGeom prst="ellipse">
            <a:avLst/>
          </a:prstGeom>
          <a:gradFill>
            <a:gsLst>
              <a:gs pos="0">
                <a:srgbClr val="D55A9D"/>
              </a:gs>
              <a:gs pos="100000">
                <a:srgbClr val="3B0A97"/>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5" name="Google Shape;255;p2"/>
          <p:cNvSpPr/>
          <p:nvPr/>
        </p:nvSpPr>
        <p:spPr>
          <a:xfrm>
            <a:off x="10141807" y="2566921"/>
            <a:ext cx="1330234" cy="1330234"/>
          </a:xfrm>
          <a:prstGeom prst="ellipse">
            <a:avLst/>
          </a:prstGeom>
          <a:solidFill>
            <a:srgbClr val="F2F2F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6" name="Google Shape;256;p2"/>
          <p:cNvSpPr/>
          <p:nvPr/>
        </p:nvSpPr>
        <p:spPr>
          <a:xfrm rot="10800000">
            <a:off x="10629936" y="4237658"/>
            <a:ext cx="353977" cy="305153"/>
          </a:xfrm>
          <a:prstGeom prst="triangle">
            <a:avLst>
              <a:gd name="adj" fmla="val 50000"/>
            </a:avLst>
          </a:prstGeom>
          <a:gradFill>
            <a:gsLst>
              <a:gs pos="0">
                <a:srgbClr val="D55A9D"/>
              </a:gs>
              <a:gs pos="100000">
                <a:srgbClr val="3B0A97"/>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7" name="Google Shape;257;p2"/>
          <p:cNvSpPr/>
          <p:nvPr/>
        </p:nvSpPr>
        <p:spPr>
          <a:xfrm>
            <a:off x="9857690" y="2282804"/>
            <a:ext cx="1878764" cy="1878764"/>
          </a:xfrm>
          <a:prstGeom prst="arc">
            <a:avLst>
              <a:gd name="adj1" fmla="val 11792602"/>
              <a:gd name="adj2" fmla="val 0"/>
            </a:avLst>
          </a:prstGeom>
          <a:noFill/>
          <a:ln w="25400" cap="flat" cmpd="sng">
            <a:solidFill>
              <a:srgbClr val="D55A9D"/>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58" name="Google Shape;258;p2"/>
          <p:cNvSpPr txBox="1"/>
          <p:nvPr/>
        </p:nvSpPr>
        <p:spPr>
          <a:xfrm>
            <a:off x="10247315" y="2828055"/>
            <a:ext cx="1119215" cy="70784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4000" b="1" i="0" u="none" strike="noStrike" cap="none" dirty="0">
                <a:solidFill>
                  <a:srgbClr val="757070"/>
                </a:solidFill>
                <a:latin typeface="Calibri"/>
                <a:ea typeface="Calibri"/>
                <a:cs typeface="Calibri"/>
                <a:sym typeface="Calibri"/>
              </a:rPr>
              <a:t>148</a:t>
            </a:r>
            <a:endParaRPr sz="1400" b="1" dirty="0"/>
          </a:p>
        </p:txBody>
      </p:sp>
      <p:sp>
        <p:nvSpPr>
          <p:cNvPr id="259" name="Google Shape;259;p2"/>
          <p:cNvSpPr txBox="1"/>
          <p:nvPr/>
        </p:nvSpPr>
        <p:spPr>
          <a:xfrm>
            <a:off x="10165043" y="4826442"/>
            <a:ext cx="126405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e-IL" sz="2400" b="0" i="0" u="none" strike="noStrike" cap="none" dirty="0">
                <a:solidFill>
                  <a:srgbClr val="757070"/>
                </a:solidFill>
                <a:latin typeface="Calibri"/>
                <a:ea typeface="Calibri"/>
                <a:cs typeface="Calibri"/>
                <a:sym typeface="Calibri"/>
              </a:rPr>
              <a:t>2020</a:t>
            </a:r>
            <a:endParaRPr sz="2400" b="0" i="0" u="none" strike="noStrike" cap="none" dirty="0">
              <a:solidFill>
                <a:srgbClr val="757070"/>
              </a:solidFill>
              <a:latin typeface="Calibri"/>
              <a:ea typeface="Calibri"/>
              <a:cs typeface="Calibri"/>
              <a:sym typeface="Calibri"/>
            </a:endParaRPr>
          </a:p>
        </p:txBody>
      </p:sp>
      <p:sp>
        <p:nvSpPr>
          <p:cNvPr id="260" name="Google Shape;260;p2"/>
          <p:cNvSpPr/>
          <p:nvPr/>
        </p:nvSpPr>
        <p:spPr>
          <a:xfrm>
            <a:off x="7536256" y="2378598"/>
            <a:ext cx="1706880" cy="1706880"/>
          </a:xfrm>
          <a:prstGeom prst="ellipse">
            <a:avLst/>
          </a:prstGeom>
          <a:gradFill>
            <a:gsLst>
              <a:gs pos="0">
                <a:srgbClr val="69E9DA"/>
              </a:gs>
              <a:gs pos="94000">
                <a:srgbClr val="1777B1"/>
              </a:gs>
              <a:gs pos="100000">
                <a:srgbClr val="1777B1"/>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1" name="Google Shape;261;p2"/>
          <p:cNvSpPr/>
          <p:nvPr/>
        </p:nvSpPr>
        <p:spPr>
          <a:xfrm>
            <a:off x="7724579" y="2566921"/>
            <a:ext cx="1330234" cy="1330234"/>
          </a:xfrm>
          <a:prstGeom prst="ellipse">
            <a:avLst/>
          </a:prstGeom>
          <a:solidFill>
            <a:srgbClr val="F2F2F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2" name="Google Shape;262;p2"/>
          <p:cNvSpPr/>
          <p:nvPr/>
        </p:nvSpPr>
        <p:spPr>
          <a:xfrm rot="10800000">
            <a:off x="8212708" y="4237658"/>
            <a:ext cx="353977" cy="305153"/>
          </a:xfrm>
          <a:prstGeom prst="triangle">
            <a:avLst>
              <a:gd name="adj" fmla="val 50000"/>
            </a:avLst>
          </a:prstGeom>
          <a:gradFill>
            <a:gsLst>
              <a:gs pos="0">
                <a:srgbClr val="69E9DA"/>
              </a:gs>
              <a:gs pos="94000">
                <a:srgbClr val="1777B1"/>
              </a:gs>
              <a:gs pos="100000">
                <a:srgbClr val="1777B1"/>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3" name="Google Shape;263;p2"/>
          <p:cNvSpPr/>
          <p:nvPr/>
        </p:nvSpPr>
        <p:spPr>
          <a:xfrm>
            <a:off x="7440462" y="2282804"/>
            <a:ext cx="1878764" cy="1878764"/>
          </a:xfrm>
          <a:prstGeom prst="arc">
            <a:avLst>
              <a:gd name="adj1" fmla="val 650925"/>
              <a:gd name="adj2" fmla="val 9649271"/>
            </a:avLst>
          </a:prstGeom>
          <a:noFill/>
          <a:ln w="25400" cap="flat" cmpd="sng">
            <a:solidFill>
              <a:srgbClr val="69E9DA"/>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65" name="Google Shape;265;p2"/>
          <p:cNvSpPr/>
          <p:nvPr/>
        </p:nvSpPr>
        <p:spPr>
          <a:xfrm>
            <a:off x="5089895" y="2378598"/>
            <a:ext cx="1706880" cy="1706880"/>
          </a:xfrm>
          <a:prstGeom prst="ellipse">
            <a:avLst/>
          </a:prstGeom>
          <a:gradFill>
            <a:gsLst>
              <a:gs pos="0">
                <a:srgbClr val="FD6D39"/>
              </a:gs>
              <a:gs pos="100000">
                <a:srgbClr val="FD1062"/>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6" name="Google Shape;266;p2"/>
          <p:cNvSpPr/>
          <p:nvPr/>
        </p:nvSpPr>
        <p:spPr>
          <a:xfrm>
            <a:off x="5278218" y="2566921"/>
            <a:ext cx="1330234" cy="1330234"/>
          </a:xfrm>
          <a:prstGeom prst="ellipse">
            <a:avLst/>
          </a:prstGeom>
          <a:solidFill>
            <a:srgbClr val="F2F2F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7" name="Google Shape;267;p2"/>
          <p:cNvSpPr/>
          <p:nvPr/>
        </p:nvSpPr>
        <p:spPr>
          <a:xfrm rot="10800000">
            <a:off x="5766347" y="4237658"/>
            <a:ext cx="353977" cy="305153"/>
          </a:xfrm>
          <a:prstGeom prst="triangle">
            <a:avLst>
              <a:gd name="adj" fmla="val 50000"/>
            </a:avLst>
          </a:prstGeom>
          <a:gradFill>
            <a:gsLst>
              <a:gs pos="0">
                <a:srgbClr val="FD6D39"/>
              </a:gs>
              <a:gs pos="100000">
                <a:srgbClr val="FD1062"/>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8" name="Google Shape;268;p2"/>
          <p:cNvSpPr/>
          <p:nvPr/>
        </p:nvSpPr>
        <p:spPr>
          <a:xfrm>
            <a:off x="4994101" y="2282804"/>
            <a:ext cx="1878764" cy="1878764"/>
          </a:xfrm>
          <a:prstGeom prst="arc">
            <a:avLst>
              <a:gd name="adj1" fmla="val 11792602"/>
              <a:gd name="adj2" fmla="val 0"/>
            </a:avLst>
          </a:prstGeom>
          <a:noFill/>
          <a:ln w="25400" cap="flat" cmpd="sng">
            <a:solidFill>
              <a:srgbClr val="FD6D39"/>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70" name="Google Shape;270;p2"/>
          <p:cNvSpPr/>
          <p:nvPr/>
        </p:nvSpPr>
        <p:spPr>
          <a:xfrm>
            <a:off x="2795213" y="2378598"/>
            <a:ext cx="1706880" cy="1706880"/>
          </a:xfrm>
          <a:prstGeom prst="ellipse">
            <a:avLst/>
          </a:prstGeom>
          <a:gradFill>
            <a:gsLst>
              <a:gs pos="0">
                <a:srgbClr val="F0E361"/>
              </a:gs>
              <a:gs pos="97000">
                <a:srgbClr val="16B8BB"/>
              </a:gs>
              <a:gs pos="100000">
                <a:srgbClr val="16B8BB"/>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1" name="Google Shape;271;p2"/>
          <p:cNvSpPr/>
          <p:nvPr/>
        </p:nvSpPr>
        <p:spPr>
          <a:xfrm>
            <a:off x="2983536" y="2566921"/>
            <a:ext cx="1330234" cy="1330234"/>
          </a:xfrm>
          <a:prstGeom prst="ellipse">
            <a:avLst/>
          </a:prstGeom>
          <a:solidFill>
            <a:srgbClr val="F2F2F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2" name="Google Shape;272;p2"/>
          <p:cNvSpPr/>
          <p:nvPr/>
        </p:nvSpPr>
        <p:spPr>
          <a:xfrm>
            <a:off x="3417224" y="4273801"/>
            <a:ext cx="353977" cy="305153"/>
          </a:xfrm>
          <a:prstGeom prst="triangle">
            <a:avLst>
              <a:gd name="adj" fmla="val 50000"/>
            </a:avLst>
          </a:prstGeom>
          <a:gradFill>
            <a:gsLst>
              <a:gs pos="0">
                <a:srgbClr val="F0E361"/>
              </a:gs>
              <a:gs pos="97000">
                <a:srgbClr val="16B8BB"/>
              </a:gs>
              <a:gs pos="100000">
                <a:srgbClr val="16B8BB"/>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3" name="Google Shape;273;p2"/>
          <p:cNvSpPr/>
          <p:nvPr/>
        </p:nvSpPr>
        <p:spPr>
          <a:xfrm>
            <a:off x="2699419" y="2282804"/>
            <a:ext cx="1878764" cy="1878764"/>
          </a:xfrm>
          <a:prstGeom prst="arc">
            <a:avLst>
              <a:gd name="adj1" fmla="val 650925"/>
              <a:gd name="adj2" fmla="val 9649271"/>
            </a:avLst>
          </a:prstGeom>
          <a:noFill/>
          <a:ln w="25400" cap="flat" cmpd="sng">
            <a:solidFill>
              <a:srgbClr val="F0E361"/>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75" name="Google Shape;275;p2"/>
          <p:cNvSpPr/>
          <p:nvPr/>
        </p:nvSpPr>
        <p:spPr>
          <a:xfrm>
            <a:off x="471400" y="2378598"/>
            <a:ext cx="1706880" cy="1706880"/>
          </a:xfrm>
          <a:prstGeom prst="ellipse">
            <a:avLst/>
          </a:prstGeom>
          <a:gradFill>
            <a:gsLst>
              <a:gs pos="0">
                <a:srgbClr val="FFD02A"/>
              </a:gs>
              <a:gs pos="100000">
                <a:srgbClr val="FF883A"/>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6" name="Google Shape;276;p2"/>
          <p:cNvSpPr/>
          <p:nvPr/>
        </p:nvSpPr>
        <p:spPr>
          <a:xfrm>
            <a:off x="659723" y="2566921"/>
            <a:ext cx="1330234" cy="1330234"/>
          </a:xfrm>
          <a:prstGeom prst="ellipse">
            <a:avLst/>
          </a:prstGeom>
          <a:solidFill>
            <a:srgbClr val="F2F2F2"/>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7" name="Google Shape;277;p2"/>
          <p:cNvSpPr/>
          <p:nvPr/>
        </p:nvSpPr>
        <p:spPr>
          <a:xfrm>
            <a:off x="1147852" y="4237658"/>
            <a:ext cx="353977" cy="305153"/>
          </a:xfrm>
          <a:prstGeom prst="triangle">
            <a:avLst>
              <a:gd name="adj" fmla="val 50000"/>
            </a:avLst>
          </a:prstGeom>
          <a:gradFill>
            <a:gsLst>
              <a:gs pos="0">
                <a:srgbClr val="FFD02A"/>
              </a:gs>
              <a:gs pos="100000">
                <a:srgbClr val="FF883A"/>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8" name="Google Shape;278;p2"/>
          <p:cNvSpPr/>
          <p:nvPr/>
        </p:nvSpPr>
        <p:spPr>
          <a:xfrm>
            <a:off x="375606" y="2282804"/>
            <a:ext cx="1878764" cy="1878764"/>
          </a:xfrm>
          <a:prstGeom prst="arc">
            <a:avLst>
              <a:gd name="adj1" fmla="val 11792602"/>
              <a:gd name="adj2" fmla="val 0"/>
            </a:avLst>
          </a:prstGeom>
          <a:noFill/>
          <a:ln w="25400" cap="flat" cmpd="sng">
            <a:solidFill>
              <a:srgbClr val="FFD02A"/>
            </a:solidFill>
            <a:prstDash val="solid"/>
            <a:miter lim="800000"/>
            <a:headEnd type="stealth"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91" name="Google Shape;291;p2"/>
          <p:cNvSpPr txBox="1"/>
          <p:nvPr/>
        </p:nvSpPr>
        <p:spPr>
          <a:xfrm>
            <a:off x="7757666" y="4833124"/>
            <a:ext cx="126405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e-IL" sz="2400" b="0" i="0" u="none" strike="noStrike" cap="none" dirty="0">
                <a:solidFill>
                  <a:srgbClr val="757070"/>
                </a:solidFill>
                <a:latin typeface="Calibri"/>
                <a:ea typeface="Calibri"/>
                <a:cs typeface="Calibri"/>
                <a:sym typeface="Calibri"/>
              </a:rPr>
              <a:t>2023</a:t>
            </a:r>
            <a:endParaRPr sz="2400" b="0" i="0" u="none" strike="noStrike" cap="none" dirty="0">
              <a:solidFill>
                <a:srgbClr val="757070"/>
              </a:solidFill>
              <a:latin typeface="Calibri"/>
              <a:ea typeface="Calibri"/>
              <a:cs typeface="Calibri"/>
              <a:sym typeface="Calibri"/>
            </a:endParaRPr>
          </a:p>
        </p:txBody>
      </p:sp>
      <p:sp>
        <p:nvSpPr>
          <p:cNvPr id="292" name="Google Shape;292;p2"/>
          <p:cNvSpPr txBox="1"/>
          <p:nvPr/>
        </p:nvSpPr>
        <p:spPr>
          <a:xfrm>
            <a:off x="5322583" y="4833124"/>
            <a:ext cx="126405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e-IL" sz="2400" b="0" i="0" u="none" strike="noStrike" cap="none" dirty="0">
                <a:solidFill>
                  <a:srgbClr val="757070"/>
                </a:solidFill>
                <a:latin typeface="Calibri"/>
                <a:ea typeface="Calibri"/>
                <a:cs typeface="Calibri"/>
                <a:sym typeface="Calibri"/>
              </a:rPr>
              <a:t>2024</a:t>
            </a:r>
            <a:endParaRPr sz="2400" b="0" i="0" u="none" strike="noStrike" cap="none" dirty="0">
              <a:solidFill>
                <a:srgbClr val="757070"/>
              </a:solidFill>
              <a:latin typeface="Calibri"/>
              <a:ea typeface="Calibri"/>
              <a:cs typeface="Calibri"/>
              <a:sym typeface="Calibri"/>
            </a:endParaRPr>
          </a:p>
        </p:txBody>
      </p:sp>
      <p:sp>
        <p:nvSpPr>
          <p:cNvPr id="293" name="Google Shape;293;p2"/>
          <p:cNvSpPr txBox="1"/>
          <p:nvPr/>
        </p:nvSpPr>
        <p:spPr>
          <a:xfrm>
            <a:off x="3027901" y="4833124"/>
            <a:ext cx="126405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e-IL" sz="2400" b="0" i="0" u="none" strike="noStrike" cap="none" dirty="0">
                <a:solidFill>
                  <a:srgbClr val="757070"/>
                </a:solidFill>
                <a:latin typeface="Calibri"/>
                <a:ea typeface="Calibri"/>
                <a:cs typeface="Calibri"/>
                <a:sym typeface="Calibri"/>
              </a:rPr>
              <a:t>2025</a:t>
            </a:r>
            <a:endParaRPr sz="2400" b="0" i="0" u="none" strike="noStrike" cap="none" dirty="0">
              <a:solidFill>
                <a:srgbClr val="757070"/>
              </a:solidFill>
              <a:latin typeface="Calibri"/>
              <a:ea typeface="Calibri"/>
              <a:cs typeface="Calibri"/>
              <a:sym typeface="Calibri"/>
            </a:endParaRPr>
          </a:p>
        </p:txBody>
      </p:sp>
      <p:sp>
        <p:nvSpPr>
          <p:cNvPr id="294" name="Google Shape;294;p2"/>
          <p:cNvSpPr txBox="1"/>
          <p:nvPr/>
        </p:nvSpPr>
        <p:spPr>
          <a:xfrm>
            <a:off x="665325" y="4833124"/>
            <a:ext cx="126405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e-IL" sz="2400" b="0" i="0" u="none" strike="noStrike" cap="none" dirty="0">
                <a:solidFill>
                  <a:srgbClr val="757070"/>
                </a:solidFill>
                <a:latin typeface="Calibri"/>
                <a:ea typeface="Calibri"/>
                <a:cs typeface="Calibri"/>
                <a:sym typeface="Calibri"/>
              </a:rPr>
              <a:t>2026</a:t>
            </a:r>
            <a:endParaRPr sz="2400" b="0" i="0" u="none" strike="noStrike" cap="none" dirty="0">
              <a:solidFill>
                <a:srgbClr val="757070"/>
              </a:solidFill>
              <a:latin typeface="Calibri"/>
              <a:ea typeface="Calibri"/>
              <a:cs typeface="Calibri"/>
              <a:sym typeface="Calibri"/>
            </a:endParaRPr>
          </a:p>
        </p:txBody>
      </p:sp>
      <p:sp>
        <p:nvSpPr>
          <p:cNvPr id="2" name="Google Shape;258;p2">
            <a:extLst>
              <a:ext uri="{FF2B5EF4-FFF2-40B4-BE49-F238E27FC236}">
                <a16:creationId xmlns:a16="http://schemas.microsoft.com/office/drawing/2014/main" id="{69A9C592-8BB6-52AF-86E7-0E691770B62B}"/>
              </a:ext>
            </a:extLst>
          </p:cNvPr>
          <p:cNvSpPr txBox="1"/>
          <p:nvPr/>
        </p:nvSpPr>
        <p:spPr>
          <a:xfrm>
            <a:off x="7854051" y="2828055"/>
            <a:ext cx="1119215" cy="70784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4000" b="1" i="0" u="none" strike="noStrike" cap="none" dirty="0">
                <a:solidFill>
                  <a:srgbClr val="757070"/>
                </a:solidFill>
                <a:latin typeface="Calibri"/>
                <a:ea typeface="Calibri"/>
                <a:cs typeface="Calibri"/>
                <a:sym typeface="Calibri"/>
              </a:rPr>
              <a:t>97</a:t>
            </a:r>
            <a:endParaRPr sz="1400" b="1" dirty="0"/>
          </a:p>
        </p:txBody>
      </p:sp>
      <p:sp>
        <p:nvSpPr>
          <p:cNvPr id="3" name="Google Shape;258;p2">
            <a:extLst>
              <a:ext uri="{FF2B5EF4-FFF2-40B4-BE49-F238E27FC236}">
                <a16:creationId xmlns:a16="http://schemas.microsoft.com/office/drawing/2014/main" id="{828FBF52-07D0-3F7B-4644-46D5ECCA5863}"/>
              </a:ext>
            </a:extLst>
          </p:cNvPr>
          <p:cNvSpPr txBox="1"/>
          <p:nvPr/>
        </p:nvSpPr>
        <p:spPr>
          <a:xfrm>
            <a:off x="5399113" y="2791328"/>
            <a:ext cx="1119215" cy="70784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4000" b="1" i="0" u="none" strike="noStrike" cap="none" dirty="0">
                <a:solidFill>
                  <a:srgbClr val="757070"/>
                </a:solidFill>
                <a:latin typeface="Calibri"/>
                <a:ea typeface="Calibri"/>
                <a:cs typeface="Calibri"/>
                <a:sym typeface="Calibri"/>
              </a:rPr>
              <a:t>52</a:t>
            </a:r>
            <a:endParaRPr sz="1400" b="1" dirty="0"/>
          </a:p>
        </p:txBody>
      </p:sp>
      <p:sp>
        <p:nvSpPr>
          <p:cNvPr id="4" name="Google Shape;258;p2">
            <a:extLst>
              <a:ext uri="{FF2B5EF4-FFF2-40B4-BE49-F238E27FC236}">
                <a16:creationId xmlns:a16="http://schemas.microsoft.com/office/drawing/2014/main" id="{F81F29E1-EE85-5DFD-D92F-2724EB615366}"/>
              </a:ext>
            </a:extLst>
          </p:cNvPr>
          <p:cNvSpPr txBox="1"/>
          <p:nvPr/>
        </p:nvSpPr>
        <p:spPr>
          <a:xfrm>
            <a:off x="3089044" y="2828055"/>
            <a:ext cx="1119215" cy="70784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4000" b="1" i="0" u="none" strike="noStrike" cap="none" dirty="0">
                <a:solidFill>
                  <a:srgbClr val="757070"/>
                </a:solidFill>
                <a:latin typeface="Calibri"/>
                <a:ea typeface="Calibri"/>
                <a:cs typeface="Calibri"/>
                <a:sym typeface="Calibri"/>
              </a:rPr>
              <a:t>100</a:t>
            </a:r>
            <a:endParaRPr sz="1400" b="1" dirty="0"/>
          </a:p>
        </p:txBody>
      </p:sp>
      <p:sp>
        <p:nvSpPr>
          <p:cNvPr id="5" name="Google Shape;258;p2">
            <a:extLst>
              <a:ext uri="{FF2B5EF4-FFF2-40B4-BE49-F238E27FC236}">
                <a16:creationId xmlns:a16="http://schemas.microsoft.com/office/drawing/2014/main" id="{32B887CD-CE0E-445E-387C-2583A2BF86BB}"/>
              </a:ext>
            </a:extLst>
          </p:cNvPr>
          <p:cNvSpPr txBox="1"/>
          <p:nvPr/>
        </p:nvSpPr>
        <p:spPr>
          <a:xfrm>
            <a:off x="755380" y="2861001"/>
            <a:ext cx="1119215" cy="707846"/>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4000" b="1" i="0" u="none" strike="noStrike" cap="none" dirty="0">
                <a:solidFill>
                  <a:srgbClr val="757070"/>
                </a:solidFill>
                <a:latin typeface="Calibri"/>
                <a:ea typeface="Calibri"/>
                <a:cs typeface="Calibri"/>
                <a:sym typeface="Calibri"/>
              </a:rPr>
              <a:t>121</a:t>
            </a:r>
            <a:endParaRPr sz="1400" b="1" dirty="0"/>
          </a:p>
        </p:txBody>
      </p:sp>
      <p:sp>
        <p:nvSpPr>
          <p:cNvPr id="6" name="Rectangle 5">
            <a:extLst>
              <a:ext uri="{FF2B5EF4-FFF2-40B4-BE49-F238E27FC236}">
                <a16:creationId xmlns:a16="http://schemas.microsoft.com/office/drawing/2014/main" id="{A0314DCB-CAEF-42BB-0803-1252E2956944}"/>
              </a:ext>
            </a:extLst>
          </p:cNvPr>
          <p:cNvSpPr/>
          <p:nvPr/>
        </p:nvSpPr>
        <p:spPr>
          <a:xfrm>
            <a:off x="10039930" y="5672785"/>
            <a:ext cx="1548590" cy="731520"/>
          </a:xfrm>
          <a:prstGeom prst="rect">
            <a:avLst/>
          </a:prstGeom>
          <a:gradFill>
            <a:gsLst>
              <a:gs pos="0">
                <a:srgbClr val="D55A9D"/>
              </a:gs>
              <a:gs pos="100000">
                <a:srgbClr val="3B0A97"/>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algn="ctr"/>
            <a:r>
              <a:rPr lang="he-IL" dirty="0">
                <a:solidFill>
                  <a:schemeClr val="lt1"/>
                </a:solidFill>
                <a:latin typeface="Calibri"/>
                <a:cs typeface="Calibri"/>
              </a:rPr>
              <a:t>דצמבר 2023 תום תקופת ההתארגנות</a:t>
            </a:r>
            <a:endParaRPr lang="en-IL" dirty="0">
              <a:solidFill>
                <a:schemeClr val="lt1"/>
              </a:solidFill>
              <a:latin typeface="Calibri"/>
              <a:cs typeface="Calibri"/>
            </a:endParaRPr>
          </a:p>
        </p:txBody>
      </p:sp>
      <p:sp>
        <p:nvSpPr>
          <p:cNvPr id="7" name="Rectangle 6">
            <a:extLst>
              <a:ext uri="{FF2B5EF4-FFF2-40B4-BE49-F238E27FC236}">
                <a16:creationId xmlns:a16="http://schemas.microsoft.com/office/drawing/2014/main" id="{F83198A1-CB7B-C0E2-3DFF-7F50685BCAAD}"/>
              </a:ext>
            </a:extLst>
          </p:cNvPr>
          <p:cNvSpPr/>
          <p:nvPr/>
        </p:nvSpPr>
        <p:spPr>
          <a:xfrm>
            <a:off x="2911304" y="5749478"/>
            <a:ext cx="1548590" cy="731520"/>
          </a:xfrm>
          <a:prstGeom prst="rect">
            <a:avLst/>
          </a:prstGeom>
          <a:gradFill>
            <a:gsLst>
              <a:gs pos="0">
                <a:srgbClr val="F0E361"/>
              </a:gs>
              <a:gs pos="97000">
                <a:srgbClr val="16B8BB"/>
              </a:gs>
              <a:gs pos="100000">
                <a:srgbClr val="16B8BB"/>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algn="ctr"/>
            <a:endParaRPr lang="en-IL" dirty="0">
              <a:solidFill>
                <a:schemeClr val="lt1"/>
              </a:solidFill>
              <a:latin typeface="Calibri"/>
              <a:cs typeface="Calibri"/>
            </a:endParaRPr>
          </a:p>
        </p:txBody>
      </p:sp>
      <p:sp>
        <p:nvSpPr>
          <p:cNvPr id="8" name="Rectangle 7">
            <a:extLst>
              <a:ext uri="{FF2B5EF4-FFF2-40B4-BE49-F238E27FC236}">
                <a16:creationId xmlns:a16="http://schemas.microsoft.com/office/drawing/2014/main" id="{126E2901-3880-1114-07A3-8C0B1029296F}"/>
              </a:ext>
            </a:extLst>
          </p:cNvPr>
          <p:cNvSpPr/>
          <p:nvPr/>
        </p:nvSpPr>
        <p:spPr>
          <a:xfrm>
            <a:off x="556939" y="5760223"/>
            <a:ext cx="1548590" cy="731520"/>
          </a:xfrm>
          <a:prstGeom prst="rect">
            <a:avLst/>
          </a:prstGeom>
          <a:gradFill>
            <a:gsLst>
              <a:gs pos="0">
                <a:srgbClr val="FFD02A"/>
              </a:gs>
              <a:gs pos="100000">
                <a:srgbClr val="FF883A"/>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algn="ctr"/>
            <a:r>
              <a:rPr lang="he-IL" dirty="0">
                <a:solidFill>
                  <a:schemeClr val="lt1"/>
                </a:solidFill>
                <a:latin typeface="Calibri"/>
                <a:cs typeface="Calibri"/>
              </a:rPr>
              <a:t>אפריל 2026</a:t>
            </a:r>
            <a:endParaRPr lang="en-IL" dirty="0">
              <a:solidFill>
                <a:schemeClr val="lt1"/>
              </a:solidFill>
              <a:latin typeface="Calibri"/>
              <a:cs typeface="Calibri"/>
            </a:endParaRPr>
          </a:p>
        </p:txBody>
      </p:sp>
      <p:sp>
        <p:nvSpPr>
          <p:cNvPr id="10" name="Rectangle 9">
            <a:extLst>
              <a:ext uri="{FF2B5EF4-FFF2-40B4-BE49-F238E27FC236}">
                <a16:creationId xmlns:a16="http://schemas.microsoft.com/office/drawing/2014/main" id="{81B00143-F18C-82AE-0D94-F0534D135708}"/>
              </a:ext>
            </a:extLst>
          </p:cNvPr>
          <p:cNvSpPr/>
          <p:nvPr/>
        </p:nvSpPr>
        <p:spPr>
          <a:xfrm>
            <a:off x="7666341" y="5672785"/>
            <a:ext cx="1548590" cy="731520"/>
          </a:xfrm>
          <a:prstGeom prst="rect">
            <a:avLst/>
          </a:prstGeom>
          <a:gradFill>
            <a:gsLst>
              <a:gs pos="0">
                <a:srgbClr val="69E9DA"/>
              </a:gs>
              <a:gs pos="94000">
                <a:srgbClr val="1777B1"/>
              </a:gs>
              <a:gs pos="100000">
                <a:srgbClr val="1777B1"/>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algn="ctr"/>
            <a:r>
              <a:rPr lang="he-IL" dirty="0">
                <a:solidFill>
                  <a:schemeClr val="lt1"/>
                </a:solidFill>
                <a:latin typeface="Calibri"/>
                <a:cs typeface="Calibri"/>
              </a:rPr>
              <a:t>רק בעלי האתרים יהיו בעלי ההיתר</a:t>
            </a:r>
            <a:endParaRPr lang="en-IL" dirty="0">
              <a:solidFill>
                <a:schemeClr val="lt1"/>
              </a:solidFill>
              <a:latin typeface="Calibri"/>
              <a:cs typeface="Calibri"/>
            </a:endParaRPr>
          </a:p>
        </p:txBody>
      </p:sp>
      <p:sp>
        <p:nvSpPr>
          <p:cNvPr id="19" name="Rectangle 18">
            <a:extLst>
              <a:ext uri="{FF2B5EF4-FFF2-40B4-BE49-F238E27FC236}">
                <a16:creationId xmlns:a16="http://schemas.microsoft.com/office/drawing/2014/main" id="{B9542FF2-2E27-9F69-4F98-ED9F726B9227}"/>
              </a:ext>
            </a:extLst>
          </p:cNvPr>
          <p:cNvSpPr/>
          <p:nvPr/>
        </p:nvSpPr>
        <p:spPr>
          <a:xfrm>
            <a:off x="5218555" y="5729712"/>
            <a:ext cx="1548590" cy="731520"/>
          </a:xfrm>
          <a:prstGeom prst="rect">
            <a:avLst/>
          </a:prstGeom>
          <a:gradFill>
            <a:gsLst>
              <a:gs pos="46000">
                <a:srgbClr val="FF6357"/>
              </a:gs>
              <a:gs pos="0">
                <a:srgbClr val="F5657D"/>
              </a:gs>
              <a:gs pos="100000">
                <a:schemeClr val="accent1">
                  <a:lumMod val="5000"/>
                  <a:lumOff val="95000"/>
                </a:schemeClr>
              </a:gs>
              <a:gs pos="3000">
                <a:srgbClr val="E0B0B0"/>
              </a:gs>
              <a:gs pos="72000">
                <a:srgbClr val="FF6357"/>
              </a:gs>
              <a:gs pos="96000">
                <a:srgbClr val="FF3300"/>
              </a:gs>
            </a:gsLst>
            <a:lin ang="5400000" scaled="1"/>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algn="ctr"/>
            <a:r>
              <a:rPr lang="he-IL" dirty="0">
                <a:solidFill>
                  <a:schemeClr val="lt1"/>
                </a:solidFill>
                <a:latin typeface="Calibri"/>
                <a:cs typeface="Calibri"/>
              </a:rPr>
              <a:t>כנס מתקני משחקים נוב'2024 </a:t>
            </a:r>
            <a:endParaRPr lang="en-IL" dirty="0">
              <a:solidFill>
                <a:schemeClr val="lt1"/>
              </a:solidFill>
              <a:latin typeface="Calibri"/>
              <a:cs typeface="Calibri"/>
            </a:endParaRPr>
          </a:p>
        </p:txBody>
      </p:sp>
      <p:cxnSp>
        <p:nvCxnSpPr>
          <p:cNvPr id="22" name="Straight Connector 21">
            <a:extLst>
              <a:ext uri="{FF2B5EF4-FFF2-40B4-BE49-F238E27FC236}">
                <a16:creationId xmlns:a16="http://schemas.microsoft.com/office/drawing/2014/main" id="{7D5EE583-B573-3F97-2E25-EE26387EF48B}"/>
              </a:ext>
            </a:extLst>
          </p:cNvPr>
          <p:cNvCxnSpPr/>
          <p:nvPr/>
        </p:nvCxnSpPr>
        <p:spPr>
          <a:xfrm flipH="1">
            <a:off x="9337479" y="5068957"/>
            <a:ext cx="789385" cy="0"/>
          </a:xfrm>
          <a:prstGeom prst="line">
            <a:avLst/>
          </a:prstGeom>
          <a:ln>
            <a:prstDash val="dash"/>
          </a:ln>
        </p:spPr>
        <p:style>
          <a:lnRef idx="1">
            <a:schemeClr val="accent5"/>
          </a:lnRef>
          <a:fillRef idx="0">
            <a:schemeClr val="accent5"/>
          </a:fillRef>
          <a:effectRef idx="0">
            <a:schemeClr val="accent5"/>
          </a:effectRef>
          <a:fontRef idx="minor">
            <a:schemeClr val="tx1"/>
          </a:fontRef>
        </p:style>
      </p:cxnSp>
      <p:sp>
        <p:nvSpPr>
          <p:cNvPr id="9" name="Oval 8">
            <a:extLst>
              <a:ext uri="{FF2B5EF4-FFF2-40B4-BE49-F238E27FC236}">
                <a16:creationId xmlns:a16="http://schemas.microsoft.com/office/drawing/2014/main" id="{E5EBDA7F-4606-487A-B40B-39DE5973FB81}"/>
              </a:ext>
            </a:extLst>
          </p:cNvPr>
          <p:cNvSpPr/>
          <p:nvPr/>
        </p:nvSpPr>
        <p:spPr>
          <a:xfrm>
            <a:off x="375606" y="1707042"/>
            <a:ext cx="695812" cy="590752"/>
          </a:xfrm>
          <a:prstGeom prst="ellipse">
            <a:avLst/>
          </a:prstGeom>
          <a:gradFill>
            <a:gsLst>
              <a:gs pos="0">
                <a:srgbClr val="FFD02A"/>
              </a:gs>
              <a:gs pos="100000">
                <a:srgbClr val="FF883A"/>
              </a:gs>
            </a:gsLst>
            <a:lin ang="2700000" scaled="0"/>
          </a:gradFill>
          <a:ln>
            <a:noFill/>
          </a:ln>
          <a:effectLst>
            <a:outerShdw blurRad="127000" dist="101600" dir="8100000" algn="tr" rotWithShape="0">
              <a:srgbClr val="000000">
                <a:alpha val="24705"/>
              </a:srgbClr>
            </a:outerShdw>
          </a:effectLst>
        </p:spPr>
        <p:txBody>
          <a:bodyPr spcFirstLastPara="1" wrap="square" lIns="91425" tIns="45700" rIns="91425" bIns="45700" anchor="ctr" anchorCtr="0">
            <a:noAutofit/>
          </a:bodyPr>
          <a:lstStyle/>
          <a:p>
            <a:pPr algn="ctr"/>
            <a:r>
              <a:rPr lang="he-IL" sz="2400" b="1" dirty="0">
                <a:solidFill>
                  <a:srgbClr val="757070"/>
                </a:solidFill>
                <a:latin typeface="Calibri"/>
                <a:ea typeface="Calibri"/>
                <a:cs typeface="Calibri"/>
              </a:rPr>
              <a:t>23</a:t>
            </a:r>
            <a:endParaRPr lang="en-IL" sz="2400" b="1" dirty="0">
              <a:solidFill>
                <a:srgbClr val="757070"/>
              </a:solidFill>
              <a:latin typeface="Calibri"/>
              <a:ea typeface="Calibri"/>
              <a:cs typeface="Calibri"/>
            </a:endParaRPr>
          </a:p>
        </p:txBody>
      </p:sp>
      <p:sp>
        <p:nvSpPr>
          <p:cNvPr id="14" name="Google Shape;252;p2">
            <a:extLst>
              <a:ext uri="{FF2B5EF4-FFF2-40B4-BE49-F238E27FC236}">
                <a16:creationId xmlns:a16="http://schemas.microsoft.com/office/drawing/2014/main" id="{BD762989-3411-2BDE-B357-B4525061CB20}"/>
              </a:ext>
            </a:extLst>
          </p:cNvPr>
          <p:cNvSpPr txBox="1"/>
          <p:nvPr/>
        </p:nvSpPr>
        <p:spPr>
          <a:xfrm>
            <a:off x="1237903" y="-184714"/>
            <a:ext cx="7703983" cy="120028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595959"/>
              </a:buClr>
              <a:buSzPts val="4800"/>
              <a:buFont typeface="Calibri"/>
              <a:buNone/>
            </a:pPr>
            <a:r>
              <a:rPr lang="he-IL" sz="4000" b="1" i="0" u="none" strike="noStrike" cap="none" dirty="0" err="1">
                <a:solidFill>
                  <a:schemeClr val="bg1"/>
                </a:solidFill>
                <a:latin typeface="AriEL"/>
                <a:ea typeface="Calibri"/>
                <a:cs typeface="Calibri"/>
                <a:sym typeface="Calibri"/>
              </a:rPr>
              <a:t>אירגונים</a:t>
            </a:r>
            <a:r>
              <a:rPr lang="he-IL" sz="4000" b="1" i="0" u="none" strike="noStrike" cap="none" dirty="0">
                <a:solidFill>
                  <a:schemeClr val="bg1"/>
                </a:solidFill>
                <a:latin typeface="AriEL"/>
                <a:ea typeface="Calibri"/>
                <a:cs typeface="Calibri"/>
                <a:sym typeface="Calibri"/>
              </a:rPr>
              <a:t> בעלי </a:t>
            </a:r>
            <a:r>
              <a:rPr lang="he-IL" sz="4000" b="1" dirty="0">
                <a:solidFill>
                  <a:schemeClr val="bg1"/>
                </a:solidFill>
                <a:latin typeface="AriEL"/>
                <a:ea typeface="Calibri"/>
                <a:cs typeface="Calibri"/>
                <a:sym typeface="Calibri"/>
              </a:rPr>
              <a:t>היתר תו תקן לתחזוקה </a:t>
            </a:r>
            <a:r>
              <a:rPr lang="he-IL" sz="3200" b="1" dirty="0">
                <a:solidFill>
                  <a:schemeClr val="bg1"/>
                </a:solidFill>
                <a:latin typeface="AriEL"/>
                <a:ea typeface="Calibri"/>
                <a:cs typeface="Calibri"/>
                <a:sym typeface="Calibri"/>
              </a:rPr>
              <a:t>(לרבות רשויות)</a:t>
            </a:r>
            <a:endParaRPr lang="he-IL" sz="4000" b="1" i="0" u="none" strike="noStrike" cap="none" dirty="0">
              <a:solidFill>
                <a:schemeClr val="bg1"/>
              </a:solidFill>
              <a:latin typeface="AriEL"/>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barn(inVertical)">
                                      <p:cBhvr>
                                        <p:cTn id="7" dur="500"/>
                                        <p:tgtEl>
                                          <p:spTgt spid="2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1"/>
                                        </p:tgtEl>
                                        <p:attrNameLst>
                                          <p:attrName>style.visibility</p:attrName>
                                        </p:attrNameLst>
                                      </p:cBhvr>
                                      <p:to>
                                        <p:strVal val="visible"/>
                                      </p:to>
                                    </p:set>
                                    <p:animEffect transition="in" filter="barn(inVertical)">
                                      <p:cBhvr>
                                        <p:cTn id="10" dur="500"/>
                                        <p:tgtEl>
                                          <p:spTgt spid="26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2"/>
                                        </p:tgtEl>
                                        <p:attrNameLst>
                                          <p:attrName>style.visibility</p:attrName>
                                        </p:attrNameLst>
                                      </p:cBhvr>
                                      <p:to>
                                        <p:strVal val="visible"/>
                                      </p:to>
                                    </p:set>
                                    <p:animEffect transition="in" filter="barn(inVertical)">
                                      <p:cBhvr>
                                        <p:cTn id="13" dur="500"/>
                                        <p:tgtEl>
                                          <p:spTgt spid="26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3"/>
                                        </p:tgtEl>
                                        <p:attrNameLst>
                                          <p:attrName>style.visibility</p:attrName>
                                        </p:attrNameLst>
                                      </p:cBhvr>
                                      <p:to>
                                        <p:strVal val="visible"/>
                                      </p:to>
                                    </p:set>
                                    <p:animEffect transition="in" filter="barn(inVertical)">
                                      <p:cBhvr>
                                        <p:cTn id="16" dur="500"/>
                                        <p:tgtEl>
                                          <p:spTgt spid="26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1"/>
                                        </p:tgtEl>
                                        <p:attrNameLst>
                                          <p:attrName>style.visibility</p:attrName>
                                        </p:attrNameLst>
                                      </p:cBhvr>
                                      <p:to>
                                        <p:strVal val="visible"/>
                                      </p:to>
                                    </p:set>
                                    <p:animEffect transition="in" filter="barn(inVertical)">
                                      <p:cBhvr>
                                        <p:cTn id="19" dur="500"/>
                                        <p:tgtEl>
                                          <p:spTgt spid="29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65"/>
                                        </p:tgtEl>
                                        <p:attrNameLst>
                                          <p:attrName>style.visibility</p:attrName>
                                        </p:attrNameLst>
                                      </p:cBhvr>
                                      <p:to>
                                        <p:strVal val="visible"/>
                                      </p:to>
                                    </p:set>
                                    <p:animEffect transition="in" filter="barn(inVertical)">
                                      <p:cBhvr>
                                        <p:cTn id="30" dur="500"/>
                                        <p:tgtEl>
                                          <p:spTgt spid="26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6"/>
                                        </p:tgtEl>
                                        <p:attrNameLst>
                                          <p:attrName>style.visibility</p:attrName>
                                        </p:attrNameLst>
                                      </p:cBhvr>
                                      <p:to>
                                        <p:strVal val="visible"/>
                                      </p:to>
                                    </p:set>
                                    <p:animEffect transition="in" filter="barn(inVertical)">
                                      <p:cBhvr>
                                        <p:cTn id="33" dur="500"/>
                                        <p:tgtEl>
                                          <p:spTgt spid="26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7"/>
                                        </p:tgtEl>
                                        <p:attrNameLst>
                                          <p:attrName>style.visibility</p:attrName>
                                        </p:attrNameLst>
                                      </p:cBhvr>
                                      <p:to>
                                        <p:strVal val="visible"/>
                                      </p:to>
                                    </p:set>
                                    <p:animEffect transition="in" filter="barn(inVertical)">
                                      <p:cBhvr>
                                        <p:cTn id="36" dur="500"/>
                                        <p:tgtEl>
                                          <p:spTgt spid="26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8"/>
                                        </p:tgtEl>
                                        <p:attrNameLst>
                                          <p:attrName>style.visibility</p:attrName>
                                        </p:attrNameLst>
                                      </p:cBhvr>
                                      <p:to>
                                        <p:strVal val="visible"/>
                                      </p:to>
                                    </p:set>
                                    <p:animEffect transition="in" filter="barn(inVertical)">
                                      <p:cBhvr>
                                        <p:cTn id="39" dur="500"/>
                                        <p:tgtEl>
                                          <p:spTgt spid="26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2"/>
                                        </p:tgtEl>
                                        <p:attrNameLst>
                                          <p:attrName>style.visibility</p:attrName>
                                        </p:attrNameLst>
                                      </p:cBhvr>
                                      <p:to>
                                        <p:strVal val="visible"/>
                                      </p:to>
                                    </p:set>
                                    <p:animEffect transition="in" filter="barn(inVertical)">
                                      <p:cBhvr>
                                        <p:cTn id="42" dur="500"/>
                                        <p:tgtEl>
                                          <p:spTgt spid="29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0"/>
                                        </p:tgtEl>
                                        <p:attrNameLst>
                                          <p:attrName>style.visibility</p:attrName>
                                        </p:attrNameLst>
                                      </p:cBhvr>
                                      <p:to>
                                        <p:strVal val="visible"/>
                                      </p:to>
                                    </p:set>
                                    <p:animEffect transition="in" filter="barn(inVertical)">
                                      <p:cBhvr>
                                        <p:cTn id="50" dur="500"/>
                                        <p:tgtEl>
                                          <p:spTgt spid="27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71"/>
                                        </p:tgtEl>
                                        <p:attrNameLst>
                                          <p:attrName>style.visibility</p:attrName>
                                        </p:attrNameLst>
                                      </p:cBhvr>
                                      <p:to>
                                        <p:strVal val="visible"/>
                                      </p:to>
                                    </p:set>
                                    <p:animEffect transition="in" filter="barn(inVertical)">
                                      <p:cBhvr>
                                        <p:cTn id="53" dur="500"/>
                                        <p:tgtEl>
                                          <p:spTgt spid="27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2"/>
                                        </p:tgtEl>
                                        <p:attrNameLst>
                                          <p:attrName>style.visibility</p:attrName>
                                        </p:attrNameLst>
                                      </p:cBhvr>
                                      <p:to>
                                        <p:strVal val="visible"/>
                                      </p:to>
                                    </p:set>
                                    <p:animEffect transition="in" filter="barn(inVertical)">
                                      <p:cBhvr>
                                        <p:cTn id="56" dur="500"/>
                                        <p:tgtEl>
                                          <p:spTgt spid="27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73"/>
                                        </p:tgtEl>
                                        <p:attrNameLst>
                                          <p:attrName>style.visibility</p:attrName>
                                        </p:attrNameLst>
                                      </p:cBhvr>
                                      <p:to>
                                        <p:strVal val="visible"/>
                                      </p:to>
                                    </p:set>
                                    <p:animEffect transition="in" filter="barn(inVertical)">
                                      <p:cBhvr>
                                        <p:cTn id="59" dur="500"/>
                                        <p:tgtEl>
                                          <p:spTgt spid="27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93"/>
                                        </p:tgtEl>
                                        <p:attrNameLst>
                                          <p:attrName>style.visibility</p:attrName>
                                        </p:attrNameLst>
                                      </p:cBhvr>
                                      <p:to>
                                        <p:strVal val="visible"/>
                                      </p:to>
                                    </p:set>
                                    <p:animEffect transition="in" filter="barn(inVertical)">
                                      <p:cBhvr>
                                        <p:cTn id="62" dur="500"/>
                                        <p:tgtEl>
                                          <p:spTgt spid="29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arn(inVertical)">
                                      <p:cBhvr>
                                        <p:cTn id="65" dur="500"/>
                                        <p:tgtEl>
                                          <p:spTgt spid="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75"/>
                                        </p:tgtEl>
                                        <p:attrNameLst>
                                          <p:attrName>style.visibility</p:attrName>
                                        </p:attrNameLst>
                                      </p:cBhvr>
                                      <p:to>
                                        <p:strVal val="visible"/>
                                      </p:to>
                                    </p:set>
                                    <p:animEffect transition="in" filter="barn(inVertical)">
                                      <p:cBhvr>
                                        <p:cTn id="73" dur="500"/>
                                        <p:tgtEl>
                                          <p:spTgt spid="27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76"/>
                                        </p:tgtEl>
                                        <p:attrNameLst>
                                          <p:attrName>style.visibility</p:attrName>
                                        </p:attrNameLst>
                                      </p:cBhvr>
                                      <p:to>
                                        <p:strVal val="visible"/>
                                      </p:to>
                                    </p:set>
                                    <p:animEffect transition="in" filter="barn(inVertical)">
                                      <p:cBhvr>
                                        <p:cTn id="76" dur="500"/>
                                        <p:tgtEl>
                                          <p:spTgt spid="27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77"/>
                                        </p:tgtEl>
                                        <p:attrNameLst>
                                          <p:attrName>style.visibility</p:attrName>
                                        </p:attrNameLst>
                                      </p:cBhvr>
                                      <p:to>
                                        <p:strVal val="visible"/>
                                      </p:to>
                                    </p:set>
                                    <p:animEffect transition="in" filter="barn(inVertical)">
                                      <p:cBhvr>
                                        <p:cTn id="79" dur="500"/>
                                        <p:tgtEl>
                                          <p:spTgt spid="277"/>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78"/>
                                        </p:tgtEl>
                                        <p:attrNameLst>
                                          <p:attrName>style.visibility</p:attrName>
                                        </p:attrNameLst>
                                      </p:cBhvr>
                                      <p:to>
                                        <p:strVal val="visible"/>
                                      </p:to>
                                    </p:set>
                                    <p:animEffect transition="in" filter="barn(inVertical)">
                                      <p:cBhvr>
                                        <p:cTn id="82" dur="500"/>
                                        <p:tgtEl>
                                          <p:spTgt spid="278"/>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94"/>
                                        </p:tgtEl>
                                        <p:attrNameLst>
                                          <p:attrName>style.visibility</p:attrName>
                                        </p:attrNameLst>
                                      </p:cBhvr>
                                      <p:to>
                                        <p:strVal val="visible"/>
                                      </p:to>
                                    </p:set>
                                    <p:animEffect transition="in" filter="barn(inVertical)">
                                      <p:cBhvr>
                                        <p:cTn id="85" dur="500"/>
                                        <p:tgtEl>
                                          <p:spTgt spid="294"/>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barn(inVertical)">
                                      <p:cBhvr>
                                        <p:cTn id="88" dur="500"/>
                                        <p:tgtEl>
                                          <p:spTgt spid="5"/>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barn(inVertical)">
                                      <p:cBhvr>
                                        <p:cTn id="91" dur="500"/>
                                        <p:tgtEl>
                                          <p:spTgt spid="8"/>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barn(inVertical)">
                                      <p:cBhvr>
                                        <p:cTn id="94" dur="5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1000"/>
                                        <p:tgtEl>
                                          <p:spTgt spid="9"/>
                                        </p:tgtEl>
                                      </p:cBhvr>
                                    </p:animEffect>
                                    <p:anim calcmode="lin" valueType="num">
                                      <p:cBhvr>
                                        <p:cTn id="100" dur="1000" fill="hold"/>
                                        <p:tgtEl>
                                          <p:spTgt spid="9"/>
                                        </p:tgtEl>
                                        <p:attrNameLst>
                                          <p:attrName>ppt_x</p:attrName>
                                        </p:attrNameLst>
                                      </p:cBhvr>
                                      <p:tavLst>
                                        <p:tav tm="0">
                                          <p:val>
                                            <p:strVal val="#ppt_x"/>
                                          </p:val>
                                        </p:tav>
                                        <p:tav tm="100000">
                                          <p:val>
                                            <p:strVal val="#ppt_x"/>
                                          </p:val>
                                        </p:tav>
                                      </p:tavLst>
                                    </p:anim>
                                    <p:anim calcmode="lin" valueType="num">
                                      <p:cBhvr>
                                        <p:cTn id="10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P spid="261" grpId="0" animBg="1"/>
      <p:bldP spid="262" grpId="0" animBg="1"/>
      <p:bldP spid="263" grpId="0" animBg="1"/>
      <p:bldP spid="265" grpId="0" animBg="1"/>
      <p:bldP spid="266" grpId="0" animBg="1"/>
      <p:bldP spid="267" grpId="0" animBg="1"/>
      <p:bldP spid="268" grpId="0" animBg="1"/>
      <p:bldP spid="270" grpId="0" animBg="1"/>
      <p:bldP spid="271" grpId="0" animBg="1"/>
      <p:bldP spid="272" grpId="0" animBg="1"/>
      <p:bldP spid="273" grpId="0" animBg="1"/>
      <p:bldP spid="275" grpId="0" animBg="1"/>
      <p:bldP spid="276" grpId="0" animBg="1"/>
      <p:bldP spid="277" grpId="0" animBg="1"/>
      <p:bldP spid="278" grpId="0" animBg="1"/>
      <p:bldP spid="291" grpId="0"/>
      <p:bldP spid="292" grpId="0"/>
      <p:bldP spid="293" grpId="0"/>
      <p:bldP spid="294" grpId="0"/>
      <p:bldP spid="2" grpId="0"/>
      <p:bldP spid="3" grpId="0"/>
      <p:bldP spid="4" grpId="0"/>
      <p:bldP spid="5" grpId="0"/>
      <p:bldP spid="7" grpId="0" animBg="1"/>
      <p:bldP spid="8" grpId="0" animBg="1"/>
      <p:bldP spid="10" grpId="0" animBg="1"/>
      <p:bldP spid="19"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
          <a:extLst>
            <a:ext uri="{FF2B5EF4-FFF2-40B4-BE49-F238E27FC236}">
              <a16:creationId xmlns:a16="http://schemas.microsoft.com/office/drawing/2014/main" id="{5A776481-8E92-5537-2A46-DE49107DD36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E7703101-7666-1829-1197-FAAD6D1AD0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7" y="-28880"/>
            <a:ext cx="12192000" cy="6858000"/>
          </a:xfrm>
          <a:prstGeom prst="rect">
            <a:avLst/>
          </a:prstGeom>
        </p:spPr>
      </p:pic>
      <p:sp>
        <p:nvSpPr>
          <p:cNvPr id="362" name="Google Shape;362;p4">
            <a:extLst>
              <a:ext uri="{FF2B5EF4-FFF2-40B4-BE49-F238E27FC236}">
                <a16:creationId xmlns:a16="http://schemas.microsoft.com/office/drawing/2014/main" id="{CFFDE722-982C-B6AD-3ED6-1A25C6AD9476}"/>
              </a:ext>
            </a:extLst>
          </p:cNvPr>
          <p:cNvSpPr txBox="1"/>
          <p:nvPr/>
        </p:nvSpPr>
        <p:spPr>
          <a:xfrm>
            <a:off x="10092131" y="5505287"/>
            <a:ext cx="154859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95959"/>
              </a:buClr>
              <a:buSzPts val="1600"/>
              <a:buFont typeface="Calibri"/>
              <a:buNone/>
            </a:pPr>
            <a:r>
              <a:rPr lang="he-IL" sz="2000" b="0" i="0" u="none" strike="noStrike" cap="none" dirty="0">
                <a:solidFill>
                  <a:srgbClr val="595959"/>
                </a:solidFill>
                <a:latin typeface="Calibri"/>
                <a:ea typeface="Calibri"/>
                <a:cs typeface="Calibri"/>
                <a:sym typeface="Calibri"/>
              </a:rPr>
              <a:t>2020</a:t>
            </a:r>
            <a:endParaRPr sz="2000" b="0" i="0" u="none" strike="noStrike" cap="none" dirty="0">
              <a:solidFill>
                <a:srgbClr val="595959"/>
              </a:solidFill>
              <a:latin typeface="Calibri"/>
              <a:ea typeface="Calibri"/>
              <a:cs typeface="Calibri"/>
              <a:sym typeface="Calibri"/>
            </a:endParaRPr>
          </a:p>
        </p:txBody>
      </p:sp>
      <p:cxnSp>
        <p:nvCxnSpPr>
          <p:cNvPr id="363" name="Google Shape;363;p4">
            <a:extLst>
              <a:ext uri="{FF2B5EF4-FFF2-40B4-BE49-F238E27FC236}">
                <a16:creationId xmlns:a16="http://schemas.microsoft.com/office/drawing/2014/main" id="{518BC5C4-AB7A-2B4D-4AAA-59C2AEF14EA1}"/>
              </a:ext>
            </a:extLst>
          </p:cNvPr>
          <p:cNvCxnSpPr/>
          <p:nvPr/>
        </p:nvCxnSpPr>
        <p:spPr>
          <a:xfrm>
            <a:off x="3707956" y="4288757"/>
            <a:ext cx="0" cy="1046377"/>
          </a:xfrm>
          <a:prstGeom prst="straightConnector1">
            <a:avLst/>
          </a:prstGeom>
          <a:noFill/>
          <a:ln w="12700" cap="flat" cmpd="sng">
            <a:solidFill>
              <a:srgbClr val="06858C"/>
            </a:solidFill>
            <a:prstDash val="solid"/>
            <a:miter lim="800000"/>
            <a:headEnd type="none" w="sm" len="sm"/>
            <a:tailEnd type="none" w="sm" len="sm"/>
          </a:ln>
        </p:spPr>
      </p:cxnSp>
      <p:sp>
        <p:nvSpPr>
          <p:cNvPr id="364" name="Google Shape;364;p4">
            <a:extLst>
              <a:ext uri="{FF2B5EF4-FFF2-40B4-BE49-F238E27FC236}">
                <a16:creationId xmlns:a16="http://schemas.microsoft.com/office/drawing/2014/main" id="{9631D83A-EC82-BE0B-1F23-4089C84F3746}"/>
              </a:ext>
            </a:extLst>
          </p:cNvPr>
          <p:cNvSpPr/>
          <p:nvPr/>
        </p:nvSpPr>
        <p:spPr>
          <a:xfrm>
            <a:off x="2976437" y="3109935"/>
            <a:ext cx="1463040" cy="731520"/>
          </a:xfrm>
          <a:custGeom>
            <a:avLst/>
            <a:gdLst/>
            <a:ahLst/>
            <a:cxnLst/>
            <a:rect l="l" t="t" r="r" b="b"/>
            <a:pathLst>
              <a:path w="1463040" h="731520" extrusionOk="0">
                <a:moveTo>
                  <a:pt x="0" y="731520"/>
                </a:moveTo>
                <a:cubicBezTo>
                  <a:pt x="0" y="327513"/>
                  <a:pt x="327513" y="0"/>
                  <a:pt x="731520" y="0"/>
                </a:cubicBezTo>
                <a:cubicBezTo>
                  <a:pt x="1135527" y="0"/>
                  <a:pt x="1463040" y="327513"/>
                  <a:pt x="1463040" y="731520"/>
                </a:cubicBezTo>
              </a:path>
            </a:pathLst>
          </a:custGeom>
          <a:noFill/>
          <a:ln w="12700" cap="flat" cmpd="sng">
            <a:solidFill>
              <a:srgbClr val="0685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5" name="Google Shape;365;p4">
            <a:extLst>
              <a:ext uri="{FF2B5EF4-FFF2-40B4-BE49-F238E27FC236}">
                <a16:creationId xmlns:a16="http://schemas.microsoft.com/office/drawing/2014/main" id="{6B47A055-8BCC-18FD-FB76-DFB30D4E5F82}"/>
              </a:ext>
            </a:extLst>
          </p:cNvPr>
          <p:cNvSpPr/>
          <p:nvPr/>
        </p:nvSpPr>
        <p:spPr>
          <a:xfrm>
            <a:off x="2976437" y="3841455"/>
            <a:ext cx="1463040" cy="731520"/>
          </a:xfrm>
          <a:custGeom>
            <a:avLst/>
            <a:gdLst/>
            <a:ahLst/>
            <a:cxnLst/>
            <a:rect l="l" t="t" r="r" b="b"/>
            <a:pathLst>
              <a:path w="1463040" h="731520" extrusionOk="0">
                <a:moveTo>
                  <a:pt x="1463040" y="0"/>
                </a:moveTo>
                <a:cubicBezTo>
                  <a:pt x="1463040" y="404007"/>
                  <a:pt x="1135527" y="731520"/>
                  <a:pt x="731520" y="731520"/>
                </a:cubicBezTo>
                <a:cubicBezTo>
                  <a:pt x="327513" y="731520"/>
                  <a:pt x="0" y="404007"/>
                  <a:pt x="0" y="0"/>
                </a:cubicBezTo>
              </a:path>
            </a:pathLst>
          </a:custGeom>
          <a:noFill/>
          <a:ln w="177800" cap="flat" cmpd="sng">
            <a:solidFill>
              <a:srgbClr val="0685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6" name="Google Shape;366;p4">
            <a:extLst>
              <a:ext uri="{FF2B5EF4-FFF2-40B4-BE49-F238E27FC236}">
                <a16:creationId xmlns:a16="http://schemas.microsoft.com/office/drawing/2014/main" id="{31D3D09A-E0EA-4FBD-C141-3389D5620C0A}"/>
              </a:ext>
            </a:extLst>
          </p:cNvPr>
          <p:cNvSpPr/>
          <p:nvPr/>
        </p:nvSpPr>
        <p:spPr>
          <a:xfrm>
            <a:off x="3071647" y="3213629"/>
            <a:ext cx="1272619" cy="1272619"/>
          </a:xfrm>
          <a:prstGeom prst="ellipse">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7" name="Google Shape;367;p4">
            <a:extLst>
              <a:ext uri="{FF2B5EF4-FFF2-40B4-BE49-F238E27FC236}">
                <a16:creationId xmlns:a16="http://schemas.microsoft.com/office/drawing/2014/main" id="{1C46E1C2-9328-CF3D-6B4C-A9E4BCB0FE32}"/>
              </a:ext>
            </a:extLst>
          </p:cNvPr>
          <p:cNvSpPr/>
          <p:nvPr/>
        </p:nvSpPr>
        <p:spPr>
          <a:xfrm>
            <a:off x="3138106" y="3280088"/>
            <a:ext cx="1139701" cy="1139701"/>
          </a:xfrm>
          <a:prstGeom prst="ellipse">
            <a:avLst/>
          </a:prstGeom>
          <a:noFill/>
          <a:ln w="12700" cap="flat" cmpd="sng">
            <a:solidFill>
              <a:srgbClr val="0685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8" name="Google Shape;368;p4">
            <a:extLst>
              <a:ext uri="{FF2B5EF4-FFF2-40B4-BE49-F238E27FC236}">
                <a16:creationId xmlns:a16="http://schemas.microsoft.com/office/drawing/2014/main" id="{9B1E3579-9DE3-7AB4-C701-D19EAC489885}"/>
              </a:ext>
            </a:extLst>
          </p:cNvPr>
          <p:cNvSpPr/>
          <p:nvPr/>
        </p:nvSpPr>
        <p:spPr>
          <a:xfrm>
            <a:off x="3622880" y="5335134"/>
            <a:ext cx="170153" cy="170153"/>
          </a:xfrm>
          <a:prstGeom prst="ellipse">
            <a:avLst/>
          </a:prstGeom>
          <a:solidFill>
            <a:srgbClr val="0685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9" name="Google Shape;369;p4">
            <a:extLst>
              <a:ext uri="{FF2B5EF4-FFF2-40B4-BE49-F238E27FC236}">
                <a16:creationId xmlns:a16="http://schemas.microsoft.com/office/drawing/2014/main" id="{33A50C08-CAD7-A693-CEB9-2B0B0BF1CA58}"/>
              </a:ext>
            </a:extLst>
          </p:cNvPr>
          <p:cNvSpPr txBox="1"/>
          <p:nvPr/>
        </p:nvSpPr>
        <p:spPr>
          <a:xfrm>
            <a:off x="2985863" y="3400120"/>
            <a:ext cx="1463040" cy="110795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6858C"/>
              </a:buClr>
              <a:buSzPts val="1800"/>
              <a:buFont typeface="Calibri"/>
              <a:buNone/>
            </a:pPr>
            <a:r>
              <a:rPr lang="he-IL" sz="2800" b="1" i="0" u="none" strike="noStrike" cap="none" dirty="0">
                <a:solidFill>
                  <a:srgbClr val="06858C"/>
                </a:solidFill>
                <a:latin typeface="Calibri"/>
                <a:ea typeface="Calibri"/>
                <a:cs typeface="Calibri"/>
                <a:sym typeface="Calibri"/>
              </a:rPr>
              <a:t>80</a:t>
            </a:r>
            <a:r>
              <a:rPr lang="he-IL" sz="1800" b="1" i="0" u="none" strike="noStrike" cap="none" dirty="0">
                <a:solidFill>
                  <a:srgbClr val="06858C"/>
                </a:solidFill>
                <a:latin typeface="Calibri"/>
                <a:ea typeface="Calibri"/>
                <a:cs typeface="Calibri"/>
                <a:sym typeface="Calibri"/>
              </a:rPr>
              <a:t> </a:t>
            </a:r>
          </a:p>
          <a:p>
            <a:pPr marL="0" marR="0" lvl="0" indent="0" algn="ctr" rtl="1">
              <a:lnSpc>
                <a:spcPct val="100000"/>
              </a:lnSpc>
              <a:spcBef>
                <a:spcPts val="0"/>
              </a:spcBef>
              <a:spcAft>
                <a:spcPts val="0"/>
              </a:spcAft>
              <a:buClr>
                <a:srgbClr val="06858C"/>
              </a:buClr>
              <a:buSzPts val="1800"/>
              <a:buFont typeface="Calibri"/>
              <a:buNone/>
            </a:pPr>
            <a:r>
              <a:rPr lang="he-IL" sz="2000" b="1" i="0" u="none" strike="noStrike" cap="none" dirty="0">
                <a:solidFill>
                  <a:srgbClr val="06858C"/>
                </a:solidFill>
                <a:latin typeface="Calibri"/>
                <a:ea typeface="Calibri"/>
                <a:cs typeface="Calibri"/>
                <a:sym typeface="Calibri"/>
              </a:rPr>
              <a:t>רשויות</a:t>
            </a:r>
            <a:endParaRPr dirty="0"/>
          </a:p>
          <a:p>
            <a:pPr marL="0" marR="0" lvl="0" indent="0" algn="ctr" rtl="1">
              <a:lnSpc>
                <a:spcPct val="100000"/>
              </a:lnSpc>
              <a:spcBef>
                <a:spcPts val="0"/>
              </a:spcBef>
              <a:spcAft>
                <a:spcPts val="0"/>
              </a:spcAft>
              <a:buClr>
                <a:srgbClr val="06858C"/>
              </a:buClr>
              <a:buSzPts val="1800"/>
              <a:buFont typeface="Calibri"/>
              <a:buNone/>
            </a:pPr>
            <a:endParaRPr sz="1800" b="1" i="0" u="none" strike="noStrike" cap="none" dirty="0">
              <a:solidFill>
                <a:srgbClr val="06858C"/>
              </a:solidFill>
              <a:latin typeface="Calibri"/>
              <a:ea typeface="Calibri"/>
              <a:cs typeface="Calibri"/>
              <a:sym typeface="Calibri"/>
            </a:endParaRPr>
          </a:p>
        </p:txBody>
      </p:sp>
      <p:cxnSp>
        <p:nvCxnSpPr>
          <p:cNvPr id="370" name="Google Shape;370;p4">
            <a:extLst>
              <a:ext uri="{FF2B5EF4-FFF2-40B4-BE49-F238E27FC236}">
                <a16:creationId xmlns:a16="http://schemas.microsoft.com/office/drawing/2014/main" id="{27274417-61CE-7D5F-E452-7C133F9E06AD}"/>
              </a:ext>
            </a:extLst>
          </p:cNvPr>
          <p:cNvCxnSpPr/>
          <p:nvPr/>
        </p:nvCxnSpPr>
        <p:spPr>
          <a:xfrm>
            <a:off x="8473984" y="4288757"/>
            <a:ext cx="0" cy="1046377"/>
          </a:xfrm>
          <a:prstGeom prst="straightConnector1">
            <a:avLst/>
          </a:prstGeom>
          <a:noFill/>
          <a:ln w="12700" cap="flat" cmpd="sng">
            <a:solidFill>
              <a:srgbClr val="FFCF3A"/>
            </a:solidFill>
            <a:prstDash val="solid"/>
            <a:miter lim="800000"/>
            <a:headEnd type="none" w="sm" len="sm"/>
            <a:tailEnd type="none" w="sm" len="sm"/>
          </a:ln>
        </p:spPr>
      </p:cxnSp>
      <p:sp>
        <p:nvSpPr>
          <p:cNvPr id="371" name="Google Shape;371;p4">
            <a:extLst>
              <a:ext uri="{FF2B5EF4-FFF2-40B4-BE49-F238E27FC236}">
                <a16:creationId xmlns:a16="http://schemas.microsoft.com/office/drawing/2014/main" id="{3324A8BB-0DA5-CE50-0F52-4E7452DC383C}"/>
              </a:ext>
            </a:extLst>
          </p:cNvPr>
          <p:cNvSpPr/>
          <p:nvPr/>
        </p:nvSpPr>
        <p:spPr>
          <a:xfrm>
            <a:off x="7742465" y="3109935"/>
            <a:ext cx="1463040" cy="731520"/>
          </a:xfrm>
          <a:custGeom>
            <a:avLst/>
            <a:gdLst/>
            <a:ahLst/>
            <a:cxnLst/>
            <a:rect l="l" t="t" r="r" b="b"/>
            <a:pathLst>
              <a:path w="1463040" h="731520" extrusionOk="0">
                <a:moveTo>
                  <a:pt x="0" y="731520"/>
                </a:moveTo>
                <a:cubicBezTo>
                  <a:pt x="0" y="327513"/>
                  <a:pt x="327513" y="0"/>
                  <a:pt x="731520" y="0"/>
                </a:cubicBezTo>
                <a:cubicBezTo>
                  <a:pt x="1135527" y="0"/>
                  <a:pt x="1463040" y="327513"/>
                  <a:pt x="1463040" y="731520"/>
                </a:cubicBezTo>
              </a:path>
            </a:pathLst>
          </a:custGeom>
          <a:noFill/>
          <a:ln w="12700" cap="flat" cmpd="sng">
            <a:solidFill>
              <a:srgbClr val="FFCF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2" name="Google Shape;372;p4">
            <a:extLst>
              <a:ext uri="{FF2B5EF4-FFF2-40B4-BE49-F238E27FC236}">
                <a16:creationId xmlns:a16="http://schemas.microsoft.com/office/drawing/2014/main" id="{8634B293-4B52-D584-4447-B30D9CAAEB8F}"/>
              </a:ext>
            </a:extLst>
          </p:cNvPr>
          <p:cNvSpPr/>
          <p:nvPr/>
        </p:nvSpPr>
        <p:spPr>
          <a:xfrm>
            <a:off x="7742465" y="3841455"/>
            <a:ext cx="1463040" cy="731520"/>
          </a:xfrm>
          <a:custGeom>
            <a:avLst/>
            <a:gdLst/>
            <a:ahLst/>
            <a:cxnLst/>
            <a:rect l="l" t="t" r="r" b="b"/>
            <a:pathLst>
              <a:path w="1463040" h="731520" extrusionOk="0">
                <a:moveTo>
                  <a:pt x="1463040" y="0"/>
                </a:moveTo>
                <a:cubicBezTo>
                  <a:pt x="1463040" y="404007"/>
                  <a:pt x="1135527" y="731520"/>
                  <a:pt x="731520" y="731520"/>
                </a:cubicBezTo>
                <a:cubicBezTo>
                  <a:pt x="327513" y="731520"/>
                  <a:pt x="0" y="404007"/>
                  <a:pt x="0" y="0"/>
                </a:cubicBezTo>
              </a:path>
            </a:pathLst>
          </a:custGeom>
          <a:noFill/>
          <a:ln w="177800" cap="flat" cmpd="sng">
            <a:solidFill>
              <a:srgbClr val="FFCF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3" name="Google Shape;373;p4">
            <a:extLst>
              <a:ext uri="{FF2B5EF4-FFF2-40B4-BE49-F238E27FC236}">
                <a16:creationId xmlns:a16="http://schemas.microsoft.com/office/drawing/2014/main" id="{0C30DD88-9946-3D73-92F5-B76973F99741}"/>
              </a:ext>
            </a:extLst>
          </p:cNvPr>
          <p:cNvSpPr/>
          <p:nvPr/>
        </p:nvSpPr>
        <p:spPr>
          <a:xfrm>
            <a:off x="7837675" y="3213629"/>
            <a:ext cx="1272619" cy="1272619"/>
          </a:xfrm>
          <a:prstGeom prst="ellipse">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4" name="Google Shape;374;p4">
            <a:extLst>
              <a:ext uri="{FF2B5EF4-FFF2-40B4-BE49-F238E27FC236}">
                <a16:creationId xmlns:a16="http://schemas.microsoft.com/office/drawing/2014/main" id="{0680208E-6ED5-17DE-1EE0-3A82169482F2}"/>
              </a:ext>
            </a:extLst>
          </p:cNvPr>
          <p:cNvSpPr/>
          <p:nvPr/>
        </p:nvSpPr>
        <p:spPr>
          <a:xfrm>
            <a:off x="7904134" y="3280088"/>
            <a:ext cx="1139701" cy="1139701"/>
          </a:xfrm>
          <a:prstGeom prst="ellipse">
            <a:avLst/>
          </a:prstGeom>
          <a:noFill/>
          <a:ln w="12700" cap="flat" cmpd="sng">
            <a:solidFill>
              <a:srgbClr val="FFCF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5" name="Google Shape;375;p4">
            <a:extLst>
              <a:ext uri="{FF2B5EF4-FFF2-40B4-BE49-F238E27FC236}">
                <a16:creationId xmlns:a16="http://schemas.microsoft.com/office/drawing/2014/main" id="{259E9249-35E3-E25C-E32D-2DC0ACE09570}"/>
              </a:ext>
            </a:extLst>
          </p:cNvPr>
          <p:cNvSpPr/>
          <p:nvPr/>
        </p:nvSpPr>
        <p:spPr>
          <a:xfrm>
            <a:off x="8388908" y="5335134"/>
            <a:ext cx="170153" cy="170153"/>
          </a:xfrm>
          <a:prstGeom prst="ellipse">
            <a:avLst/>
          </a:prstGeom>
          <a:solidFill>
            <a:srgbClr val="FFCF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6" name="Google Shape;376;p4">
            <a:extLst>
              <a:ext uri="{FF2B5EF4-FFF2-40B4-BE49-F238E27FC236}">
                <a16:creationId xmlns:a16="http://schemas.microsoft.com/office/drawing/2014/main" id="{E44DC1F0-6914-9C9C-0EA7-D3CB21880D1A}"/>
              </a:ext>
            </a:extLst>
          </p:cNvPr>
          <p:cNvSpPr txBox="1"/>
          <p:nvPr/>
        </p:nvSpPr>
        <p:spPr>
          <a:xfrm>
            <a:off x="7751891" y="3400120"/>
            <a:ext cx="1463040" cy="83095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CF3A"/>
              </a:buClr>
              <a:buSzPts val="1800"/>
              <a:buFont typeface="Calibri"/>
              <a:buNone/>
            </a:pPr>
            <a:r>
              <a:rPr lang="he-IL" sz="2800" b="1" i="0" u="none" strike="noStrike" cap="none" dirty="0">
                <a:solidFill>
                  <a:srgbClr val="FFCF3A"/>
                </a:solidFill>
                <a:latin typeface="Calibri"/>
                <a:ea typeface="Calibri"/>
                <a:cs typeface="Calibri"/>
                <a:sym typeface="Calibri"/>
              </a:rPr>
              <a:t>43</a:t>
            </a:r>
            <a:r>
              <a:rPr lang="he-IL" sz="2000" b="1" i="0" u="none" strike="noStrike" cap="none" dirty="0">
                <a:solidFill>
                  <a:srgbClr val="FFCF3A"/>
                </a:solidFill>
                <a:latin typeface="Calibri"/>
                <a:ea typeface="Calibri"/>
                <a:cs typeface="Calibri"/>
                <a:sym typeface="Calibri"/>
              </a:rPr>
              <a:t> </a:t>
            </a:r>
          </a:p>
          <a:p>
            <a:pPr marL="0" marR="0" lvl="0" indent="0" algn="ctr" rtl="1">
              <a:lnSpc>
                <a:spcPct val="100000"/>
              </a:lnSpc>
              <a:spcBef>
                <a:spcPts val="0"/>
              </a:spcBef>
              <a:spcAft>
                <a:spcPts val="0"/>
              </a:spcAft>
              <a:buClr>
                <a:srgbClr val="FFCF3A"/>
              </a:buClr>
              <a:buSzPts val="1800"/>
              <a:buFont typeface="Calibri"/>
              <a:buNone/>
            </a:pPr>
            <a:r>
              <a:rPr lang="he-IL" sz="2000" b="1" i="0" u="none" strike="noStrike" cap="none" dirty="0">
                <a:solidFill>
                  <a:srgbClr val="FFCF3A"/>
                </a:solidFill>
                <a:latin typeface="Calibri"/>
                <a:ea typeface="Calibri"/>
                <a:cs typeface="Calibri"/>
                <a:sym typeface="Calibri"/>
              </a:rPr>
              <a:t>רשויות</a:t>
            </a:r>
            <a:endParaRPr sz="2000" b="1" i="0" u="none" strike="noStrike" cap="none" dirty="0">
              <a:solidFill>
                <a:srgbClr val="FFCF3A"/>
              </a:solidFill>
              <a:latin typeface="Calibri"/>
              <a:ea typeface="Calibri"/>
              <a:cs typeface="Calibri"/>
              <a:sym typeface="Calibri"/>
            </a:endParaRPr>
          </a:p>
        </p:txBody>
      </p:sp>
      <p:cxnSp>
        <p:nvCxnSpPr>
          <p:cNvPr id="377" name="Google Shape;377;p4">
            <a:extLst>
              <a:ext uri="{FF2B5EF4-FFF2-40B4-BE49-F238E27FC236}">
                <a16:creationId xmlns:a16="http://schemas.microsoft.com/office/drawing/2014/main" id="{8CE9AE80-908A-E368-4453-571A07A78A92}"/>
              </a:ext>
            </a:extLst>
          </p:cNvPr>
          <p:cNvCxnSpPr/>
          <p:nvPr/>
        </p:nvCxnSpPr>
        <p:spPr>
          <a:xfrm>
            <a:off x="6090970" y="4288757"/>
            <a:ext cx="0" cy="1046377"/>
          </a:xfrm>
          <a:prstGeom prst="straightConnector1">
            <a:avLst/>
          </a:prstGeom>
          <a:noFill/>
          <a:ln w="12700" cap="flat" cmpd="sng">
            <a:solidFill>
              <a:srgbClr val="45C58C"/>
            </a:solidFill>
            <a:prstDash val="solid"/>
            <a:miter lim="800000"/>
            <a:headEnd type="none" w="sm" len="sm"/>
            <a:tailEnd type="none" w="sm" len="sm"/>
          </a:ln>
        </p:spPr>
      </p:cxnSp>
      <p:sp>
        <p:nvSpPr>
          <p:cNvPr id="378" name="Google Shape;378;p4">
            <a:extLst>
              <a:ext uri="{FF2B5EF4-FFF2-40B4-BE49-F238E27FC236}">
                <a16:creationId xmlns:a16="http://schemas.microsoft.com/office/drawing/2014/main" id="{D6E08E49-BFFC-ECA0-5389-C23C0CFFF40D}"/>
              </a:ext>
            </a:extLst>
          </p:cNvPr>
          <p:cNvSpPr/>
          <p:nvPr/>
        </p:nvSpPr>
        <p:spPr>
          <a:xfrm>
            <a:off x="5359451" y="3109935"/>
            <a:ext cx="1463040" cy="731520"/>
          </a:xfrm>
          <a:custGeom>
            <a:avLst/>
            <a:gdLst/>
            <a:ahLst/>
            <a:cxnLst/>
            <a:rect l="l" t="t" r="r" b="b"/>
            <a:pathLst>
              <a:path w="1463040" h="731520" extrusionOk="0">
                <a:moveTo>
                  <a:pt x="0" y="731520"/>
                </a:moveTo>
                <a:cubicBezTo>
                  <a:pt x="0" y="327513"/>
                  <a:pt x="327513" y="0"/>
                  <a:pt x="731520" y="0"/>
                </a:cubicBezTo>
                <a:cubicBezTo>
                  <a:pt x="1135527" y="0"/>
                  <a:pt x="1463040" y="327513"/>
                  <a:pt x="1463040" y="731520"/>
                </a:cubicBezTo>
              </a:path>
            </a:pathLst>
          </a:custGeom>
          <a:noFill/>
          <a:ln w="12700" cap="flat" cmpd="sng">
            <a:solidFill>
              <a:srgbClr val="45C5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9" name="Google Shape;379;p4">
            <a:extLst>
              <a:ext uri="{FF2B5EF4-FFF2-40B4-BE49-F238E27FC236}">
                <a16:creationId xmlns:a16="http://schemas.microsoft.com/office/drawing/2014/main" id="{669D70FD-0A53-6243-FB84-7CFF5BDD4EB6}"/>
              </a:ext>
            </a:extLst>
          </p:cNvPr>
          <p:cNvSpPr/>
          <p:nvPr/>
        </p:nvSpPr>
        <p:spPr>
          <a:xfrm>
            <a:off x="5359451" y="3841455"/>
            <a:ext cx="1463040" cy="731520"/>
          </a:xfrm>
          <a:custGeom>
            <a:avLst/>
            <a:gdLst/>
            <a:ahLst/>
            <a:cxnLst/>
            <a:rect l="l" t="t" r="r" b="b"/>
            <a:pathLst>
              <a:path w="1463040" h="731520" extrusionOk="0">
                <a:moveTo>
                  <a:pt x="1463040" y="0"/>
                </a:moveTo>
                <a:cubicBezTo>
                  <a:pt x="1463040" y="404007"/>
                  <a:pt x="1135527" y="731520"/>
                  <a:pt x="731520" y="731520"/>
                </a:cubicBezTo>
                <a:cubicBezTo>
                  <a:pt x="327513" y="731520"/>
                  <a:pt x="0" y="404007"/>
                  <a:pt x="0" y="0"/>
                </a:cubicBezTo>
              </a:path>
            </a:pathLst>
          </a:custGeom>
          <a:noFill/>
          <a:ln w="177800" cap="flat" cmpd="sng">
            <a:solidFill>
              <a:srgbClr val="45C5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0" name="Google Shape;380;p4">
            <a:extLst>
              <a:ext uri="{FF2B5EF4-FFF2-40B4-BE49-F238E27FC236}">
                <a16:creationId xmlns:a16="http://schemas.microsoft.com/office/drawing/2014/main" id="{9F0F73D3-ED2B-608D-0637-0D78715E2E01}"/>
              </a:ext>
            </a:extLst>
          </p:cNvPr>
          <p:cNvSpPr/>
          <p:nvPr/>
        </p:nvSpPr>
        <p:spPr>
          <a:xfrm>
            <a:off x="5454661" y="3213629"/>
            <a:ext cx="1272619" cy="1272619"/>
          </a:xfrm>
          <a:prstGeom prst="ellipse">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1" name="Google Shape;381;p4">
            <a:extLst>
              <a:ext uri="{FF2B5EF4-FFF2-40B4-BE49-F238E27FC236}">
                <a16:creationId xmlns:a16="http://schemas.microsoft.com/office/drawing/2014/main" id="{77FDDC9A-1A5A-3924-BBB3-AE4883C97956}"/>
              </a:ext>
            </a:extLst>
          </p:cNvPr>
          <p:cNvSpPr/>
          <p:nvPr/>
        </p:nvSpPr>
        <p:spPr>
          <a:xfrm>
            <a:off x="5521120" y="3280088"/>
            <a:ext cx="1139701" cy="1139701"/>
          </a:xfrm>
          <a:prstGeom prst="ellipse">
            <a:avLst/>
          </a:prstGeom>
          <a:noFill/>
          <a:ln w="12700" cap="flat" cmpd="sng">
            <a:solidFill>
              <a:srgbClr val="45C5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2" name="Google Shape;382;p4">
            <a:extLst>
              <a:ext uri="{FF2B5EF4-FFF2-40B4-BE49-F238E27FC236}">
                <a16:creationId xmlns:a16="http://schemas.microsoft.com/office/drawing/2014/main" id="{3443698D-CB94-79AC-9CD9-25BD3A7A0364}"/>
              </a:ext>
            </a:extLst>
          </p:cNvPr>
          <p:cNvSpPr/>
          <p:nvPr/>
        </p:nvSpPr>
        <p:spPr>
          <a:xfrm>
            <a:off x="6005894" y="5335134"/>
            <a:ext cx="170153" cy="170153"/>
          </a:xfrm>
          <a:prstGeom prst="ellipse">
            <a:avLst/>
          </a:prstGeom>
          <a:solidFill>
            <a:srgbClr val="45C5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3" name="Google Shape;383;p4">
            <a:extLst>
              <a:ext uri="{FF2B5EF4-FFF2-40B4-BE49-F238E27FC236}">
                <a16:creationId xmlns:a16="http://schemas.microsoft.com/office/drawing/2014/main" id="{54FCA23E-18EF-4317-C23E-34C4F74E7F6B}"/>
              </a:ext>
            </a:extLst>
          </p:cNvPr>
          <p:cNvSpPr txBox="1"/>
          <p:nvPr/>
        </p:nvSpPr>
        <p:spPr>
          <a:xfrm>
            <a:off x="5368877" y="3400120"/>
            <a:ext cx="1463040" cy="83095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5C58C"/>
              </a:buClr>
              <a:buSzPts val="1800"/>
              <a:buFont typeface="Calibri"/>
              <a:buNone/>
            </a:pPr>
            <a:r>
              <a:rPr lang="he-IL" sz="2800" b="1" i="0" u="none" strike="noStrike" cap="none" dirty="0">
                <a:solidFill>
                  <a:srgbClr val="45C58C"/>
                </a:solidFill>
                <a:latin typeface="Calibri"/>
                <a:ea typeface="Calibri"/>
                <a:cs typeface="Calibri"/>
                <a:sym typeface="Calibri"/>
              </a:rPr>
              <a:t>52</a:t>
            </a:r>
          </a:p>
          <a:p>
            <a:pPr marL="0" marR="0" lvl="0" indent="0" algn="ctr" rtl="1">
              <a:lnSpc>
                <a:spcPct val="100000"/>
              </a:lnSpc>
              <a:spcBef>
                <a:spcPts val="0"/>
              </a:spcBef>
              <a:spcAft>
                <a:spcPts val="0"/>
              </a:spcAft>
              <a:buClr>
                <a:srgbClr val="45C58C"/>
              </a:buClr>
              <a:buSzPts val="1800"/>
              <a:buFont typeface="Calibri"/>
              <a:buNone/>
            </a:pPr>
            <a:r>
              <a:rPr lang="he-IL" sz="1800" b="1" i="0" u="none" strike="noStrike" cap="none" dirty="0">
                <a:solidFill>
                  <a:srgbClr val="45C58C"/>
                </a:solidFill>
                <a:latin typeface="Calibri"/>
                <a:ea typeface="Calibri"/>
                <a:cs typeface="Calibri"/>
                <a:sym typeface="Calibri"/>
              </a:rPr>
              <a:t> </a:t>
            </a:r>
            <a:r>
              <a:rPr lang="he-IL" sz="2000" b="1" i="0" u="none" strike="noStrike" cap="none" dirty="0">
                <a:solidFill>
                  <a:srgbClr val="45C58C"/>
                </a:solidFill>
                <a:latin typeface="Calibri"/>
                <a:ea typeface="Calibri"/>
                <a:cs typeface="Calibri"/>
                <a:sym typeface="Calibri"/>
              </a:rPr>
              <a:t>רשויות</a:t>
            </a:r>
            <a:endParaRPr sz="1800" b="1" i="0" u="none" strike="noStrike" cap="none" dirty="0">
              <a:solidFill>
                <a:srgbClr val="45C58C"/>
              </a:solidFill>
              <a:latin typeface="Calibri"/>
              <a:ea typeface="Calibri"/>
              <a:cs typeface="Calibri"/>
              <a:sym typeface="Calibri"/>
            </a:endParaRPr>
          </a:p>
        </p:txBody>
      </p:sp>
      <p:grpSp>
        <p:nvGrpSpPr>
          <p:cNvPr id="384" name="Google Shape;384;p4">
            <a:extLst>
              <a:ext uri="{FF2B5EF4-FFF2-40B4-BE49-F238E27FC236}">
                <a16:creationId xmlns:a16="http://schemas.microsoft.com/office/drawing/2014/main" id="{AB2A3A05-CC70-A388-6FCB-EDB5AD76BC62}"/>
              </a:ext>
            </a:extLst>
          </p:cNvPr>
          <p:cNvGrpSpPr/>
          <p:nvPr/>
        </p:nvGrpSpPr>
        <p:grpSpPr>
          <a:xfrm>
            <a:off x="10125480" y="3109935"/>
            <a:ext cx="1463040" cy="2395352"/>
            <a:chOff x="8955464" y="2809187"/>
            <a:chExt cx="1463040" cy="2395352"/>
          </a:xfrm>
        </p:grpSpPr>
        <p:cxnSp>
          <p:nvCxnSpPr>
            <p:cNvPr id="385" name="Google Shape;385;p4">
              <a:extLst>
                <a:ext uri="{FF2B5EF4-FFF2-40B4-BE49-F238E27FC236}">
                  <a16:creationId xmlns:a16="http://schemas.microsoft.com/office/drawing/2014/main" id="{9304A81F-2A33-0039-E223-9242C3C21831}"/>
                </a:ext>
              </a:extLst>
            </p:cNvPr>
            <p:cNvCxnSpPr/>
            <p:nvPr/>
          </p:nvCxnSpPr>
          <p:spPr>
            <a:xfrm>
              <a:off x="9686983" y="3988009"/>
              <a:ext cx="0" cy="1046377"/>
            </a:xfrm>
            <a:prstGeom prst="straightConnector1">
              <a:avLst/>
            </a:prstGeom>
            <a:noFill/>
            <a:ln w="12700" cap="flat" cmpd="sng">
              <a:solidFill>
                <a:srgbClr val="F57943"/>
              </a:solidFill>
              <a:prstDash val="solid"/>
              <a:miter lim="800000"/>
              <a:headEnd type="none" w="sm" len="sm"/>
              <a:tailEnd type="none" w="sm" len="sm"/>
            </a:ln>
          </p:spPr>
        </p:cxnSp>
        <p:sp>
          <p:nvSpPr>
            <p:cNvPr id="386" name="Google Shape;386;p4">
              <a:extLst>
                <a:ext uri="{FF2B5EF4-FFF2-40B4-BE49-F238E27FC236}">
                  <a16:creationId xmlns:a16="http://schemas.microsoft.com/office/drawing/2014/main" id="{B017F260-53C2-A89E-4C7F-DC8DC54E2E32}"/>
                </a:ext>
              </a:extLst>
            </p:cNvPr>
            <p:cNvSpPr/>
            <p:nvPr/>
          </p:nvSpPr>
          <p:spPr>
            <a:xfrm>
              <a:off x="8955464" y="2809187"/>
              <a:ext cx="1463040" cy="731520"/>
            </a:xfrm>
            <a:custGeom>
              <a:avLst/>
              <a:gdLst/>
              <a:ahLst/>
              <a:cxnLst/>
              <a:rect l="l" t="t" r="r" b="b"/>
              <a:pathLst>
                <a:path w="1463040" h="731520" extrusionOk="0">
                  <a:moveTo>
                    <a:pt x="0" y="731520"/>
                  </a:moveTo>
                  <a:cubicBezTo>
                    <a:pt x="0" y="327513"/>
                    <a:pt x="327513" y="0"/>
                    <a:pt x="731520" y="0"/>
                  </a:cubicBezTo>
                  <a:cubicBezTo>
                    <a:pt x="1135527" y="0"/>
                    <a:pt x="1463040" y="327513"/>
                    <a:pt x="1463040" y="731520"/>
                  </a:cubicBezTo>
                </a:path>
              </a:pathLst>
            </a:custGeom>
            <a:noFill/>
            <a:ln w="12700" cap="flat" cmpd="sng">
              <a:solidFill>
                <a:srgbClr val="F579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4">
              <a:extLst>
                <a:ext uri="{FF2B5EF4-FFF2-40B4-BE49-F238E27FC236}">
                  <a16:creationId xmlns:a16="http://schemas.microsoft.com/office/drawing/2014/main" id="{EBA0A6D5-D831-19F5-5BFE-3ACB821EBE98}"/>
                </a:ext>
              </a:extLst>
            </p:cNvPr>
            <p:cNvSpPr/>
            <p:nvPr/>
          </p:nvSpPr>
          <p:spPr>
            <a:xfrm>
              <a:off x="8955464" y="3540707"/>
              <a:ext cx="1463040" cy="731520"/>
            </a:xfrm>
            <a:custGeom>
              <a:avLst/>
              <a:gdLst/>
              <a:ahLst/>
              <a:cxnLst/>
              <a:rect l="l" t="t" r="r" b="b"/>
              <a:pathLst>
                <a:path w="1463040" h="731520" extrusionOk="0">
                  <a:moveTo>
                    <a:pt x="1463040" y="0"/>
                  </a:moveTo>
                  <a:cubicBezTo>
                    <a:pt x="1463040" y="404007"/>
                    <a:pt x="1135527" y="731520"/>
                    <a:pt x="731520" y="731520"/>
                  </a:cubicBezTo>
                  <a:cubicBezTo>
                    <a:pt x="327513" y="731520"/>
                    <a:pt x="0" y="404007"/>
                    <a:pt x="0" y="0"/>
                  </a:cubicBezTo>
                </a:path>
              </a:pathLst>
            </a:custGeom>
            <a:noFill/>
            <a:ln w="177800" cap="flat" cmpd="sng">
              <a:solidFill>
                <a:srgbClr val="F579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8" name="Google Shape;388;p4">
              <a:extLst>
                <a:ext uri="{FF2B5EF4-FFF2-40B4-BE49-F238E27FC236}">
                  <a16:creationId xmlns:a16="http://schemas.microsoft.com/office/drawing/2014/main" id="{151284F4-4ABB-A3DB-B38C-22060B7F1E2B}"/>
                </a:ext>
              </a:extLst>
            </p:cNvPr>
            <p:cNvSpPr/>
            <p:nvPr/>
          </p:nvSpPr>
          <p:spPr>
            <a:xfrm>
              <a:off x="9050674" y="2912881"/>
              <a:ext cx="1272619" cy="1272619"/>
            </a:xfrm>
            <a:prstGeom prst="ellipse">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9" name="Google Shape;389;p4">
              <a:extLst>
                <a:ext uri="{FF2B5EF4-FFF2-40B4-BE49-F238E27FC236}">
                  <a16:creationId xmlns:a16="http://schemas.microsoft.com/office/drawing/2014/main" id="{D3466462-ACC1-412B-48B4-2916F9DFDCDD}"/>
                </a:ext>
              </a:extLst>
            </p:cNvPr>
            <p:cNvSpPr/>
            <p:nvPr/>
          </p:nvSpPr>
          <p:spPr>
            <a:xfrm>
              <a:off x="9117133" y="2979340"/>
              <a:ext cx="1139701" cy="1139701"/>
            </a:xfrm>
            <a:prstGeom prst="ellipse">
              <a:avLst/>
            </a:prstGeom>
            <a:noFill/>
            <a:ln w="12700" cap="flat" cmpd="sng">
              <a:solidFill>
                <a:srgbClr val="F579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0" name="Google Shape;390;p4">
              <a:extLst>
                <a:ext uri="{FF2B5EF4-FFF2-40B4-BE49-F238E27FC236}">
                  <a16:creationId xmlns:a16="http://schemas.microsoft.com/office/drawing/2014/main" id="{AAC27F48-7491-9E1A-DE1B-FC751A46830A}"/>
                </a:ext>
              </a:extLst>
            </p:cNvPr>
            <p:cNvSpPr/>
            <p:nvPr/>
          </p:nvSpPr>
          <p:spPr>
            <a:xfrm>
              <a:off x="9601907" y="5034386"/>
              <a:ext cx="170153" cy="170153"/>
            </a:xfrm>
            <a:prstGeom prst="ellipse">
              <a:avLst/>
            </a:prstGeom>
            <a:solidFill>
              <a:srgbClr val="F579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1" name="Google Shape;391;p4">
              <a:extLst>
                <a:ext uri="{FF2B5EF4-FFF2-40B4-BE49-F238E27FC236}">
                  <a16:creationId xmlns:a16="http://schemas.microsoft.com/office/drawing/2014/main" id="{6E909A66-34C5-F3C2-0C75-556FACBF7542}"/>
                </a:ext>
              </a:extLst>
            </p:cNvPr>
            <p:cNvSpPr txBox="1"/>
            <p:nvPr/>
          </p:nvSpPr>
          <p:spPr>
            <a:xfrm>
              <a:off x="9126559" y="3135820"/>
              <a:ext cx="1139701" cy="83095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57943"/>
                </a:buClr>
                <a:buSzPts val="1800"/>
                <a:buFont typeface="Calibri"/>
                <a:buNone/>
              </a:pPr>
              <a:r>
                <a:rPr lang="he-IL" sz="2800" b="1" i="0" u="none" strike="noStrike" cap="none" dirty="0">
                  <a:solidFill>
                    <a:srgbClr val="F57943"/>
                  </a:solidFill>
                  <a:latin typeface="Calibri"/>
                  <a:ea typeface="Calibri"/>
                  <a:cs typeface="Calibri"/>
                  <a:sym typeface="Calibri"/>
                </a:rPr>
                <a:t>26</a:t>
              </a:r>
              <a:r>
                <a:rPr lang="he-IL" sz="2000" b="1" i="0" u="none" strike="noStrike" cap="none" dirty="0">
                  <a:solidFill>
                    <a:srgbClr val="F57943"/>
                  </a:solidFill>
                  <a:latin typeface="Calibri"/>
                  <a:ea typeface="Calibri"/>
                  <a:cs typeface="Calibri"/>
                  <a:sym typeface="Calibri"/>
                </a:rPr>
                <a:t> רשויות</a:t>
              </a:r>
              <a:endParaRPr sz="2000" b="1" i="0" u="none" strike="noStrike" cap="none" dirty="0">
                <a:solidFill>
                  <a:srgbClr val="F57943"/>
                </a:solidFill>
                <a:latin typeface="Calibri"/>
                <a:ea typeface="Calibri"/>
                <a:cs typeface="Calibri"/>
                <a:sym typeface="Calibri"/>
              </a:endParaRPr>
            </a:p>
          </p:txBody>
        </p:sp>
      </p:grpSp>
      <p:cxnSp>
        <p:nvCxnSpPr>
          <p:cNvPr id="392" name="Google Shape;392;p4">
            <a:extLst>
              <a:ext uri="{FF2B5EF4-FFF2-40B4-BE49-F238E27FC236}">
                <a16:creationId xmlns:a16="http://schemas.microsoft.com/office/drawing/2014/main" id="{AABAE022-44AB-4820-46AD-5626828E860B}"/>
              </a:ext>
            </a:extLst>
          </p:cNvPr>
          <p:cNvCxnSpPr/>
          <p:nvPr/>
        </p:nvCxnSpPr>
        <p:spPr>
          <a:xfrm>
            <a:off x="1324942" y="4288757"/>
            <a:ext cx="0" cy="1046377"/>
          </a:xfrm>
          <a:prstGeom prst="straightConnector1">
            <a:avLst/>
          </a:prstGeom>
          <a:noFill/>
          <a:ln w="12700" cap="flat" cmpd="sng">
            <a:solidFill>
              <a:srgbClr val="274C63"/>
            </a:solidFill>
            <a:prstDash val="solid"/>
            <a:miter lim="800000"/>
            <a:headEnd type="none" w="sm" len="sm"/>
            <a:tailEnd type="none" w="sm" len="sm"/>
          </a:ln>
        </p:spPr>
      </p:cxnSp>
      <p:sp>
        <p:nvSpPr>
          <p:cNvPr id="393" name="Google Shape;393;p4">
            <a:extLst>
              <a:ext uri="{FF2B5EF4-FFF2-40B4-BE49-F238E27FC236}">
                <a16:creationId xmlns:a16="http://schemas.microsoft.com/office/drawing/2014/main" id="{CAC3DD44-B8A0-9148-BC15-8B50175C08C1}"/>
              </a:ext>
            </a:extLst>
          </p:cNvPr>
          <p:cNvSpPr/>
          <p:nvPr/>
        </p:nvSpPr>
        <p:spPr>
          <a:xfrm>
            <a:off x="593423" y="3109935"/>
            <a:ext cx="1463040" cy="731520"/>
          </a:xfrm>
          <a:custGeom>
            <a:avLst/>
            <a:gdLst/>
            <a:ahLst/>
            <a:cxnLst/>
            <a:rect l="l" t="t" r="r" b="b"/>
            <a:pathLst>
              <a:path w="1463040" h="731520" extrusionOk="0">
                <a:moveTo>
                  <a:pt x="0" y="731520"/>
                </a:moveTo>
                <a:cubicBezTo>
                  <a:pt x="0" y="327513"/>
                  <a:pt x="327513" y="0"/>
                  <a:pt x="731520" y="0"/>
                </a:cubicBezTo>
                <a:cubicBezTo>
                  <a:pt x="1135527" y="0"/>
                  <a:pt x="1463040" y="327513"/>
                  <a:pt x="1463040" y="731520"/>
                </a:cubicBezTo>
              </a:path>
            </a:pathLst>
          </a:custGeom>
          <a:noFill/>
          <a:ln w="12700" cap="flat" cmpd="sng">
            <a:solidFill>
              <a:srgbClr val="274C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4" name="Google Shape;394;p4">
            <a:extLst>
              <a:ext uri="{FF2B5EF4-FFF2-40B4-BE49-F238E27FC236}">
                <a16:creationId xmlns:a16="http://schemas.microsoft.com/office/drawing/2014/main" id="{77B09AD3-F92D-4802-1A97-825C35CDCD54}"/>
              </a:ext>
            </a:extLst>
          </p:cNvPr>
          <p:cNvSpPr/>
          <p:nvPr/>
        </p:nvSpPr>
        <p:spPr>
          <a:xfrm>
            <a:off x="593423" y="3841455"/>
            <a:ext cx="1463040" cy="731520"/>
          </a:xfrm>
          <a:custGeom>
            <a:avLst/>
            <a:gdLst/>
            <a:ahLst/>
            <a:cxnLst/>
            <a:rect l="l" t="t" r="r" b="b"/>
            <a:pathLst>
              <a:path w="1463040" h="731520" extrusionOk="0">
                <a:moveTo>
                  <a:pt x="1463040" y="0"/>
                </a:moveTo>
                <a:cubicBezTo>
                  <a:pt x="1463040" y="404007"/>
                  <a:pt x="1135527" y="731520"/>
                  <a:pt x="731520" y="731520"/>
                </a:cubicBezTo>
                <a:cubicBezTo>
                  <a:pt x="327513" y="731520"/>
                  <a:pt x="0" y="404007"/>
                  <a:pt x="0" y="0"/>
                </a:cubicBezTo>
              </a:path>
            </a:pathLst>
          </a:custGeom>
          <a:noFill/>
          <a:ln w="177800" cap="flat" cmpd="sng">
            <a:solidFill>
              <a:srgbClr val="274C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5" name="Google Shape;395;p4">
            <a:extLst>
              <a:ext uri="{FF2B5EF4-FFF2-40B4-BE49-F238E27FC236}">
                <a16:creationId xmlns:a16="http://schemas.microsoft.com/office/drawing/2014/main" id="{7DBA9C3D-D488-D7C2-4D06-847257D2D986}"/>
              </a:ext>
            </a:extLst>
          </p:cNvPr>
          <p:cNvSpPr/>
          <p:nvPr/>
        </p:nvSpPr>
        <p:spPr>
          <a:xfrm>
            <a:off x="688633" y="3213629"/>
            <a:ext cx="1272619" cy="1272619"/>
          </a:xfrm>
          <a:prstGeom prst="ellipse">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6" name="Google Shape;396;p4">
            <a:extLst>
              <a:ext uri="{FF2B5EF4-FFF2-40B4-BE49-F238E27FC236}">
                <a16:creationId xmlns:a16="http://schemas.microsoft.com/office/drawing/2014/main" id="{29A0A851-366B-6A62-D530-A638328918CD}"/>
              </a:ext>
            </a:extLst>
          </p:cNvPr>
          <p:cNvSpPr/>
          <p:nvPr/>
        </p:nvSpPr>
        <p:spPr>
          <a:xfrm>
            <a:off x="755092" y="3280088"/>
            <a:ext cx="1139701" cy="1139701"/>
          </a:xfrm>
          <a:prstGeom prst="ellipse">
            <a:avLst/>
          </a:prstGeom>
          <a:noFill/>
          <a:ln w="12700" cap="flat" cmpd="sng">
            <a:solidFill>
              <a:srgbClr val="274C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7" name="Google Shape;397;p4">
            <a:extLst>
              <a:ext uri="{FF2B5EF4-FFF2-40B4-BE49-F238E27FC236}">
                <a16:creationId xmlns:a16="http://schemas.microsoft.com/office/drawing/2014/main" id="{D67B8597-5771-EDE3-7D77-8FAAC0E46152}"/>
              </a:ext>
            </a:extLst>
          </p:cNvPr>
          <p:cNvSpPr/>
          <p:nvPr/>
        </p:nvSpPr>
        <p:spPr>
          <a:xfrm>
            <a:off x="1239866" y="5335134"/>
            <a:ext cx="170153" cy="170153"/>
          </a:xfrm>
          <a:prstGeom prst="ellipse">
            <a:avLst/>
          </a:prstGeom>
          <a:solidFill>
            <a:srgbClr val="274C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8" name="Google Shape;398;p4">
            <a:extLst>
              <a:ext uri="{FF2B5EF4-FFF2-40B4-BE49-F238E27FC236}">
                <a16:creationId xmlns:a16="http://schemas.microsoft.com/office/drawing/2014/main" id="{3553F655-9758-7DC7-DE4C-53C9A28A67E2}"/>
              </a:ext>
            </a:extLst>
          </p:cNvPr>
          <p:cNvSpPr txBox="1"/>
          <p:nvPr/>
        </p:nvSpPr>
        <p:spPr>
          <a:xfrm>
            <a:off x="593423" y="3372771"/>
            <a:ext cx="1463040" cy="110795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274C63"/>
              </a:buClr>
              <a:buSzPts val="1800"/>
              <a:buFont typeface="Calibri"/>
              <a:buNone/>
            </a:pPr>
            <a:r>
              <a:rPr lang="he-IL" sz="2800" b="1" i="0" u="none" strike="noStrike" cap="none" dirty="0">
                <a:solidFill>
                  <a:srgbClr val="274C63"/>
                </a:solidFill>
                <a:latin typeface="Calibri"/>
                <a:ea typeface="Calibri"/>
                <a:cs typeface="Calibri"/>
                <a:sym typeface="Calibri"/>
              </a:rPr>
              <a:t>89</a:t>
            </a:r>
            <a:r>
              <a:rPr lang="he-IL" sz="1800" b="1" i="0" u="none" strike="noStrike" cap="none" dirty="0">
                <a:solidFill>
                  <a:srgbClr val="274C63"/>
                </a:solidFill>
                <a:latin typeface="Calibri"/>
                <a:ea typeface="Calibri"/>
                <a:cs typeface="Calibri"/>
                <a:sym typeface="Calibri"/>
              </a:rPr>
              <a:t> </a:t>
            </a:r>
          </a:p>
          <a:p>
            <a:pPr marL="0" marR="0" lvl="0" indent="0" algn="ctr" rtl="1">
              <a:lnSpc>
                <a:spcPct val="100000"/>
              </a:lnSpc>
              <a:spcBef>
                <a:spcPts val="0"/>
              </a:spcBef>
              <a:spcAft>
                <a:spcPts val="0"/>
              </a:spcAft>
              <a:buClr>
                <a:srgbClr val="274C63"/>
              </a:buClr>
              <a:buSzPts val="1800"/>
              <a:buFont typeface="Calibri"/>
              <a:buNone/>
            </a:pPr>
            <a:r>
              <a:rPr lang="he-IL" sz="2000" b="1" i="0" u="none" strike="noStrike" cap="none" dirty="0">
                <a:solidFill>
                  <a:srgbClr val="274C63"/>
                </a:solidFill>
                <a:latin typeface="Calibri"/>
                <a:ea typeface="Calibri"/>
                <a:cs typeface="Calibri"/>
                <a:sym typeface="Calibri"/>
              </a:rPr>
              <a:t>רשויות</a:t>
            </a:r>
            <a:endParaRPr lang="he-IL" sz="1800" b="1" i="0" u="none" strike="noStrike" cap="none" dirty="0">
              <a:solidFill>
                <a:srgbClr val="274C63"/>
              </a:solidFill>
              <a:latin typeface="Calibri"/>
              <a:ea typeface="Calibri"/>
              <a:cs typeface="Calibri"/>
              <a:sym typeface="Calibri"/>
            </a:endParaRPr>
          </a:p>
          <a:p>
            <a:pPr marL="0" marR="0" lvl="0" indent="0" algn="ctr" rtl="1">
              <a:lnSpc>
                <a:spcPct val="100000"/>
              </a:lnSpc>
              <a:spcBef>
                <a:spcPts val="0"/>
              </a:spcBef>
              <a:spcAft>
                <a:spcPts val="0"/>
              </a:spcAft>
              <a:buClr>
                <a:srgbClr val="274C63"/>
              </a:buClr>
              <a:buSzPts val="1800"/>
              <a:buFont typeface="Calibri"/>
              <a:buNone/>
            </a:pPr>
            <a:endParaRPr sz="1800" b="1" i="0" u="none" strike="noStrike" cap="none" dirty="0">
              <a:solidFill>
                <a:srgbClr val="274C63"/>
              </a:solidFill>
              <a:latin typeface="Calibri"/>
              <a:ea typeface="Calibri"/>
              <a:cs typeface="Calibri"/>
              <a:sym typeface="Calibri"/>
            </a:endParaRPr>
          </a:p>
        </p:txBody>
      </p:sp>
      <p:sp>
        <p:nvSpPr>
          <p:cNvPr id="399" name="Google Shape;399;p4">
            <a:extLst>
              <a:ext uri="{FF2B5EF4-FFF2-40B4-BE49-F238E27FC236}">
                <a16:creationId xmlns:a16="http://schemas.microsoft.com/office/drawing/2014/main" id="{1F0371BE-1594-C2FE-CD24-61472FE759CE}"/>
              </a:ext>
            </a:extLst>
          </p:cNvPr>
          <p:cNvSpPr txBox="1"/>
          <p:nvPr/>
        </p:nvSpPr>
        <p:spPr>
          <a:xfrm>
            <a:off x="-548972" y="59254"/>
            <a:ext cx="11169490" cy="70784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595959"/>
              </a:buClr>
              <a:buSzPts val="4800"/>
              <a:buFont typeface="Calibri"/>
              <a:buNone/>
            </a:pPr>
            <a:r>
              <a:rPr lang="he-IL" sz="4000" b="1" i="0" u="none" strike="noStrike" cap="none" dirty="0">
                <a:solidFill>
                  <a:schemeClr val="bg1"/>
                </a:solidFill>
                <a:latin typeface="Calibri"/>
                <a:ea typeface="Calibri"/>
                <a:cs typeface="Calibri"/>
                <a:sym typeface="Calibri"/>
              </a:rPr>
              <a:t>רשויות בעלות היתר תו תקן </a:t>
            </a:r>
            <a:r>
              <a:rPr lang="he-IL" sz="4000" b="1" i="0" u="sng" strike="noStrike" cap="none" dirty="0">
                <a:solidFill>
                  <a:schemeClr val="bg1"/>
                </a:solidFill>
                <a:latin typeface="Calibri"/>
                <a:ea typeface="Calibri"/>
                <a:cs typeface="Calibri"/>
                <a:sym typeface="Calibri"/>
              </a:rPr>
              <a:t>על שמן</a:t>
            </a:r>
            <a:endParaRPr sz="4000" b="1" i="0" u="none" strike="noStrike" cap="none" dirty="0">
              <a:solidFill>
                <a:schemeClr val="bg1"/>
              </a:solidFill>
              <a:latin typeface="Calibri"/>
              <a:ea typeface="Calibri"/>
              <a:cs typeface="Calibri"/>
              <a:sym typeface="Calibri"/>
            </a:endParaRPr>
          </a:p>
        </p:txBody>
      </p:sp>
      <p:sp>
        <p:nvSpPr>
          <p:cNvPr id="400" name="Google Shape;400;p4">
            <a:extLst>
              <a:ext uri="{FF2B5EF4-FFF2-40B4-BE49-F238E27FC236}">
                <a16:creationId xmlns:a16="http://schemas.microsoft.com/office/drawing/2014/main" id="{1856AF95-D89A-CE76-7185-F64EBF5CE723}"/>
              </a:ext>
            </a:extLst>
          </p:cNvPr>
          <p:cNvSpPr txBox="1"/>
          <p:nvPr/>
        </p:nvSpPr>
        <p:spPr>
          <a:xfrm>
            <a:off x="7699689" y="5505287"/>
            <a:ext cx="154859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95959"/>
              </a:buClr>
              <a:buSzPts val="1600"/>
              <a:buFont typeface="Calibri"/>
              <a:buNone/>
            </a:pPr>
            <a:r>
              <a:rPr lang="he-IL" sz="2000" b="0" i="0" u="none" strike="noStrike" cap="none" dirty="0">
                <a:solidFill>
                  <a:srgbClr val="595959"/>
                </a:solidFill>
                <a:latin typeface="Calibri"/>
                <a:ea typeface="Calibri"/>
                <a:cs typeface="Calibri"/>
                <a:sym typeface="Calibri"/>
              </a:rPr>
              <a:t>2023</a:t>
            </a:r>
            <a:endParaRPr sz="2400" dirty="0"/>
          </a:p>
        </p:txBody>
      </p:sp>
      <p:sp>
        <p:nvSpPr>
          <p:cNvPr id="401" name="Google Shape;401;p4">
            <a:extLst>
              <a:ext uri="{FF2B5EF4-FFF2-40B4-BE49-F238E27FC236}">
                <a16:creationId xmlns:a16="http://schemas.microsoft.com/office/drawing/2014/main" id="{138296A1-3C93-6E98-B2D3-E23F52E3F78F}"/>
              </a:ext>
            </a:extLst>
          </p:cNvPr>
          <p:cNvSpPr txBox="1"/>
          <p:nvPr/>
        </p:nvSpPr>
        <p:spPr>
          <a:xfrm>
            <a:off x="5303180" y="5505287"/>
            <a:ext cx="154859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95959"/>
              </a:buClr>
              <a:buSzPts val="1600"/>
              <a:buFont typeface="Calibri"/>
              <a:buNone/>
            </a:pPr>
            <a:r>
              <a:rPr lang="he-IL" sz="2000" b="0" i="0" u="none" strike="noStrike" cap="none" dirty="0">
                <a:solidFill>
                  <a:srgbClr val="595959"/>
                </a:solidFill>
                <a:latin typeface="Calibri"/>
                <a:ea typeface="Calibri"/>
                <a:cs typeface="Calibri"/>
                <a:sym typeface="Calibri"/>
              </a:rPr>
              <a:t>2024</a:t>
            </a:r>
            <a:endParaRPr sz="2400" dirty="0"/>
          </a:p>
        </p:txBody>
      </p:sp>
      <p:sp>
        <p:nvSpPr>
          <p:cNvPr id="402" name="Google Shape;402;p4">
            <a:extLst>
              <a:ext uri="{FF2B5EF4-FFF2-40B4-BE49-F238E27FC236}">
                <a16:creationId xmlns:a16="http://schemas.microsoft.com/office/drawing/2014/main" id="{824078C7-4365-CF96-A62C-6E65E0708E84}"/>
              </a:ext>
            </a:extLst>
          </p:cNvPr>
          <p:cNvSpPr txBox="1"/>
          <p:nvPr/>
        </p:nvSpPr>
        <p:spPr>
          <a:xfrm>
            <a:off x="2943088" y="5505287"/>
            <a:ext cx="154859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95959"/>
              </a:buClr>
              <a:buSzPts val="1600"/>
              <a:buFont typeface="Calibri"/>
              <a:buNone/>
            </a:pPr>
            <a:r>
              <a:rPr lang="he-IL" sz="2000" b="0" i="0" u="none" strike="noStrike" cap="none" dirty="0">
                <a:solidFill>
                  <a:srgbClr val="595959"/>
                </a:solidFill>
                <a:latin typeface="Calibri"/>
                <a:ea typeface="Calibri"/>
                <a:cs typeface="Calibri"/>
                <a:sym typeface="Calibri"/>
              </a:rPr>
              <a:t>2025</a:t>
            </a:r>
            <a:endParaRPr sz="2400" dirty="0"/>
          </a:p>
        </p:txBody>
      </p:sp>
      <p:sp>
        <p:nvSpPr>
          <p:cNvPr id="403" name="Google Shape;403;p4">
            <a:extLst>
              <a:ext uri="{FF2B5EF4-FFF2-40B4-BE49-F238E27FC236}">
                <a16:creationId xmlns:a16="http://schemas.microsoft.com/office/drawing/2014/main" id="{532C8E69-8F86-76E4-DAF6-E711693980CC}"/>
              </a:ext>
            </a:extLst>
          </p:cNvPr>
          <p:cNvSpPr txBox="1"/>
          <p:nvPr/>
        </p:nvSpPr>
        <p:spPr>
          <a:xfrm>
            <a:off x="556939" y="5505287"/>
            <a:ext cx="154859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95959"/>
              </a:buClr>
              <a:buSzPts val="1600"/>
              <a:buFont typeface="Calibri"/>
              <a:buNone/>
            </a:pPr>
            <a:r>
              <a:rPr lang="he-IL" sz="2000" b="0" i="0" u="none" strike="noStrike" cap="none" dirty="0">
                <a:solidFill>
                  <a:srgbClr val="595959"/>
                </a:solidFill>
                <a:latin typeface="Calibri"/>
                <a:ea typeface="Calibri"/>
                <a:cs typeface="Calibri"/>
                <a:sym typeface="Calibri"/>
              </a:rPr>
              <a:t> אפריל 2026</a:t>
            </a:r>
            <a:endParaRPr sz="2400" dirty="0"/>
          </a:p>
        </p:txBody>
      </p:sp>
      <p:sp>
        <p:nvSpPr>
          <p:cNvPr id="2" name="Rectangle 1">
            <a:extLst>
              <a:ext uri="{FF2B5EF4-FFF2-40B4-BE49-F238E27FC236}">
                <a16:creationId xmlns:a16="http://schemas.microsoft.com/office/drawing/2014/main" id="{484A56EA-3C24-85DB-89DA-DB3717501C70}"/>
              </a:ext>
            </a:extLst>
          </p:cNvPr>
          <p:cNvSpPr/>
          <p:nvPr/>
        </p:nvSpPr>
        <p:spPr>
          <a:xfrm>
            <a:off x="10039930" y="2052890"/>
            <a:ext cx="1548590" cy="731520"/>
          </a:xfrm>
          <a:prstGeom prst="rect">
            <a:avLst/>
          </a:prstGeom>
          <a:noFill/>
          <a:ln w="177800" cap="flat" cmpd="sng">
            <a:solidFill>
              <a:srgbClr val="F57943"/>
            </a:solidFill>
            <a:prstDash val="solid"/>
            <a:miter lim="800000"/>
            <a:headEnd type="none" w="sm" len="sm"/>
            <a:tailEnd type="none" w="sm" len="sm"/>
          </a:ln>
        </p:spPr>
        <p:txBody>
          <a:bodyPr spcFirstLastPara="1" wrap="square" lIns="91425" tIns="45700" rIns="91425" bIns="45700" anchor="ctr" anchorCtr="0">
            <a:noAutofit/>
          </a:bodyPr>
          <a:lstStyle/>
          <a:p>
            <a:pPr algn="ctr">
              <a:buClr>
                <a:schemeClr val="lt1"/>
              </a:buClr>
              <a:buSzPts val="1800"/>
            </a:pPr>
            <a:r>
              <a:rPr lang="he-IL" b="1" dirty="0">
                <a:solidFill>
                  <a:srgbClr val="F57943"/>
                </a:solidFill>
                <a:latin typeface="Calibri"/>
                <a:ea typeface="Calibri"/>
                <a:cs typeface="Calibri"/>
              </a:rPr>
              <a:t>מאי 2020 החלטת מנהלת</a:t>
            </a:r>
            <a:endParaRPr lang="en-IL" b="1" dirty="0">
              <a:solidFill>
                <a:srgbClr val="F57943"/>
              </a:solidFill>
              <a:latin typeface="Calibri"/>
              <a:ea typeface="Calibri"/>
              <a:cs typeface="Calibri"/>
            </a:endParaRPr>
          </a:p>
        </p:txBody>
      </p:sp>
      <p:sp>
        <p:nvSpPr>
          <p:cNvPr id="3" name="Rectangle 2">
            <a:extLst>
              <a:ext uri="{FF2B5EF4-FFF2-40B4-BE49-F238E27FC236}">
                <a16:creationId xmlns:a16="http://schemas.microsoft.com/office/drawing/2014/main" id="{250D88D5-7F5A-AF68-7A7D-57B9ADF4625D}"/>
              </a:ext>
            </a:extLst>
          </p:cNvPr>
          <p:cNvSpPr/>
          <p:nvPr/>
        </p:nvSpPr>
        <p:spPr>
          <a:xfrm>
            <a:off x="7723242" y="2037347"/>
            <a:ext cx="1548590" cy="731520"/>
          </a:xfrm>
          <a:prstGeom prst="rect">
            <a:avLst/>
          </a:prstGeom>
          <a:noFill/>
          <a:ln w="177800" cap="flat" cmpd="sng">
            <a:solidFill>
              <a:srgbClr val="FFCF3A"/>
            </a:solidFill>
            <a:prstDash val="solid"/>
            <a:miter lim="800000"/>
            <a:headEnd type="none" w="sm" len="sm"/>
            <a:tailEnd type="none" w="sm" len="sm"/>
          </a:ln>
        </p:spPr>
        <p:txBody>
          <a:bodyPr spcFirstLastPara="1" wrap="square" lIns="91425" tIns="45700" rIns="91425" bIns="45700" anchor="ctr" anchorCtr="0">
            <a:noAutofit/>
          </a:bodyPr>
          <a:lstStyle/>
          <a:p>
            <a:pPr algn="ctr">
              <a:buClr>
                <a:schemeClr val="lt1"/>
              </a:buClr>
              <a:buSzPts val="1800"/>
            </a:pPr>
            <a:r>
              <a:rPr lang="he-IL" sz="1400" b="1" dirty="0">
                <a:solidFill>
                  <a:schemeClr val="accent1">
                    <a:lumMod val="75000"/>
                  </a:schemeClr>
                </a:solidFill>
                <a:latin typeface="Calibri"/>
                <a:ea typeface="Calibri"/>
                <a:cs typeface="Calibri"/>
              </a:rPr>
              <a:t>דצמבר 2023 תום תקופת ההתארגנות</a:t>
            </a:r>
            <a:endParaRPr lang="en-IL" sz="1400" b="1" dirty="0">
              <a:solidFill>
                <a:schemeClr val="accent1">
                  <a:lumMod val="75000"/>
                </a:schemeClr>
              </a:solidFill>
              <a:latin typeface="Calibri"/>
              <a:ea typeface="Calibri"/>
              <a:cs typeface="Calibri"/>
            </a:endParaRPr>
          </a:p>
        </p:txBody>
      </p:sp>
      <p:sp>
        <p:nvSpPr>
          <p:cNvPr id="4" name="Rectangle 3">
            <a:extLst>
              <a:ext uri="{FF2B5EF4-FFF2-40B4-BE49-F238E27FC236}">
                <a16:creationId xmlns:a16="http://schemas.microsoft.com/office/drawing/2014/main" id="{09DC9B7A-BCC8-5C70-3AF1-C63EA1EB7481}"/>
              </a:ext>
            </a:extLst>
          </p:cNvPr>
          <p:cNvSpPr/>
          <p:nvPr/>
        </p:nvSpPr>
        <p:spPr>
          <a:xfrm>
            <a:off x="5368877" y="2048092"/>
            <a:ext cx="1548590" cy="731520"/>
          </a:xfrm>
          <a:prstGeom prst="rect">
            <a:avLst/>
          </a:prstGeom>
          <a:noFill/>
          <a:ln w="177800" cap="flat" cmpd="sng">
            <a:solidFill>
              <a:srgbClr val="45C58C"/>
            </a:solidFill>
            <a:prstDash val="solid"/>
            <a:miter lim="800000"/>
            <a:headEnd type="none" w="sm" len="sm"/>
            <a:tailEnd type="none" w="sm" len="sm"/>
          </a:ln>
        </p:spPr>
        <p:txBody>
          <a:bodyPr spcFirstLastPara="1" wrap="square" lIns="91425" tIns="45700" rIns="91425" bIns="45700" anchor="ctr" anchorCtr="0">
            <a:noAutofit/>
          </a:bodyPr>
          <a:lstStyle/>
          <a:p>
            <a:pPr algn="ctr">
              <a:buClr>
                <a:schemeClr val="lt1"/>
              </a:buClr>
              <a:buSzPts val="1800"/>
            </a:pPr>
            <a:r>
              <a:rPr lang="he-IL" b="1" dirty="0">
                <a:solidFill>
                  <a:srgbClr val="45C58C"/>
                </a:solidFill>
                <a:latin typeface="Calibri"/>
                <a:ea typeface="Calibri"/>
                <a:cs typeface="Calibri"/>
              </a:rPr>
              <a:t>הארכה עד יוני 2024 </a:t>
            </a:r>
            <a:endParaRPr lang="en-IL" b="1" dirty="0">
              <a:solidFill>
                <a:srgbClr val="45C58C"/>
              </a:solidFill>
              <a:latin typeface="Calibri"/>
              <a:ea typeface="Calibri"/>
              <a:cs typeface="Calibri"/>
            </a:endParaRPr>
          </a:p>
        </p:txBody>
      </p:sp>
      <p:cxnSp>
        <p:nvCxnSpPr>
          <p:cNvPr id="5" name="Google Shape;363;p4">
            <a:extLst>
              <a:ext uri="{FF2B5EF4-FFF2-40B4-BE49-F238E27FC236}">
                <a16:creationId xmlns:a16="http://schemas.microsoft.com/office/drawing/2014/main" id="{7CC5D0E3-5A7A-B8A5-675F-CB77DCB2A585}"/>
              </a:ext>
            </a:extLst>
          </p:cNvPr>
          <p:cNvCxnSpPr>
            <a:cxnSpLocks/>
          </p:cNvCxnSpPr>
          <p:nvPr/>
        </p:nvCxnSpPr>
        <p:spPr>
          <a:xfrm flipH="1">
            <a:off x="7020864" y="2383341"/>
            <a:ext cx="598681" cy="0"/>
          </a:xfrm>
          <a:prstGeom prst="straightConnector1">
            <a:avLst/>
          </a:prstGeom>
          <a:noFill/>
          <a:ln w="12700" cap="flat" cmpd="sng">
            <a:solidFill>
              <a:srgbClr val="06858C"/>
            </a:solidFill>
            <a:prstDash val="dash"/>
            <a:miter lim="800000"/>
            <a:headEnd type="none" w="sm" len="sm"/>
            <a:tailEnd type="none" w="sm" len="sm"/>
          </a:ln>
        </p:spPr>
      </p:cxnSp>
      <p:pic>
        <p:nvPicPr>
          <p:cNvPr id="6" name="Picture 5" descr="A red triangle with a letter in it&#10;&#10;Description automatically generated">
            <a:extLst>
              <a:ext uri="{FF2B5EF4-FFF2-40B4-BE49-F238E27FC236}">
                <a16:creationId xmlns:a16="http://schemas.microsoft.com/office/drawing/2014/main" id="{8F839731-5D7E-2FF7-A4FB-2525B7087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49"/>
            <a:ext cx="970961" cy="1098668"/>
          </a:xfrm>
          <a:prstGeom prst="rect">
            <a:avLst/>
          </a:prstGeom>
        </p:spPr>
      </p:pic>
      <p:sp>
        <p:nvSpPr>
          <p:cNvPr id="12" name="TextBox 11">
            <a:extLst>
              <a:ext uri="{FF2B5EF4-FFF2-40B4-BE49-F238E27FC236}">
                <a16:creationId xmlns:a16="http://schemas.microsoft.com/office/drawing/2014/main" id="{3F93F482-55A7-143A-BDCD-E9EB89B23C53}"/>
              </a:ext>
            </a:extLst>
          </p:cNvPr>
          <p:cNvSpPr txBox="1"/>
          <p:nvPr/>
        </p:nvSpPr>
        <p:spPr>
          <a:xfrm>
            <a:off x="10610727" y="6334431"/>
            <a:ext cx="737419" cy="400069"/>
          </a:xfrm>
          <a:prstGeom prst="rect">
            <a:avLst/>
          </a:prstGeom>
          <a:noFill/>
          <a:ln>
            <a:noFill/>
          </a:ln>
        </p:spPr>
        <p:txBody>
          <a:bodyPr spcFirstLastPara="1" wrap="square" lIns="91425" tIns="45700" rIns="91425" bIns="45700" anchor="t" anchorCtr="0">
            <a:spAutoFit/>
          </a:bodyPr>
          <a:lstStyle>
            <a:defPPr>
              <a:defRPr lang="en-IL"/>
            </a:defPPr>
            <a:lvl1pPr marR="0" lvl="0" indent="0" algn="ctr">
              <a:lnSpc>
                <a:spcPct val="100000"/>
              </a:lnSpc>
              <a:spcBef>
                <a:spcPts val="0"/>
              </a:spcBef>
              <a:spcAft>
                <a:spcPts val="0"/>
              </a:spcAft>
              <a:buClr>
                <a:srgbClr val="595959"/>
              </a:buClr>
              <a:buSzPts val="1600"/>
              <a:buFont typeface="Calibri"/>
              <a:buNone/>
              <a:defRPr sz="2000" b="0" i="0" u="none" strike="noStrike" cap="none">
                <a:solidFill>
                  <a:srgbClr val="595959"/>
                </a:solidFill>
                <a:latin typeface="Calibri"/>
                <a:ea typeface="Calibri"/>
                <a:cs typeface="Calibri"/>
              </a:defRPr>
            </a:lvl1pPr>
          </a:lstStyle>
          <a:p>
            <a:r>
              <a:rPr lang="he-IL" dirty="0"/>
              <a:t>10%</a:t>
            </a:r>
            <a:endParaRPr lang="en-IL" dirty="0"/>
          </a:p>
        </p:txBody>
      </p:sp>
      <p:sp>
        <p:nvSpPr>
          <p:cNvPr id="13" name="TextBox 12">
            <a:extLst>
              <a:ext uri="{FF2B5EF4-FFF2-40B4-BE49-F238E27FC236}">
                <a16:creationId xmlns:a16="http://schemas.microsoft.com/office/drawing/2014/main" id="{5CCAC4CC-80F4-A718-5F15-6107EB30A7F9}"/>
              </a:ext>
            </a:extLst>
          </p:cNvPr>
          <p:cNvSpPr txBox="1"/>
          <p:nvPr/>
        </p:nvSpPr>
        <p:spPr>
          <a:xfrm>
            <a:off x="8197975" y="6334737"/>
            <a:ext cx="737419" cy="400110"/>
          </a:xfrm>
          <a:prstGeom prst="rect">
            <a:avLst/>
          </a:prstGeom>
          <a:noFill/>
        </p:spPr>
        <p:txBody>
          <a:bodyPr wrap="square" rtlCol="0">
            <a:spAutoFit/>
          </a:bodyPr>
          <a:lstStyle/>
          <a:p>
            <a:r>
              <a:rPr lang="he-IL" sz="2000" dirty="0">
                <a:solidFill>
                  <a:srgbClr val="595959"/>
                </a:solidFill>
                <a:latin typeface="Calibri"/>
                <a:cs typeface="Calibri"/>
              </a:rPr>
              <a:t>17%</a:t>
            </a:r>
            <a:endParaRPr lang="en-IL" sz="2000" dirty="0">
              <a:solidFill>
                <a:srgbClr val="595959"/>
              </a:solidFill>
              <a:latin typeface="Calibri"/>
              <a:cs typeface="Calibri"/>
            </a:endParaRPr>
          </a:p>
        </p:txBody>
      </p:sp>
      <p:sp>
        <p:nvSpPr>
          <p:cNvPr id="14" name="TextBox 13">
            <a:extLst>
              <a:ext uri="{FF2B5EF4-FFF2-40B4-BE49-F238E27FC236}">
                <a16:creationId xmlns:a16="http://schemas.microsoft.com/office/drawing/2014/main" id="{276EF91C-B3D7-B613-1237-8700FE6091E0}"/>
              </a:ext>
            </a:extLst>
          </p:cNvPr>
          <p:cNvSpPr txBox="1"/>
          <p:nvPr/>
        </p:nvSpPr>
        <p:spPr>
          <a:xfrm>
            <a:off x="5715793" y="6323686"/>
            <a:ext cx="737419" cy="400110"/>
          </a:xfrm>
          <a:prstGeom prst="rect">
            <a:avLst/>
          </a:prstGeom>
          <a:noFill/>
        </p:spPr>
        <p:txBody>
          <a:bodyPr wrap="square" rtlCol="0">
            <a:spAutoFit/>
          </a:bodyPr>
          <a:lstStyle/>
          <a:p>
            <a:r>
              <a:rPr lang="he-IL" sz="2000" dirty="0">
                <a:solidFill>
                  <a:srgbClr val="595959"/>
                </a:solidFill>
                <a:latin typeface="Calibri"/>
                <a:cs typeface="Calibri"/>
              </a:rPr>
              <a:t>20%</a:t>
            </a:r>
            <a:endParaRPr lang="en-IL" sz="2000" dirty="0">
              <a:solidFill>
                <a:srgbClr val="595959"/>
              </a:solidFill>
              <a:latin typeface="Calibri"/>
              <a:cs typeface="Calibri"/>
            </a:endParaRPr>
          </a:p>
        </p:txBody>
      </p:sp>
      <p:sp>
        <p:nvSpPr>
          <p:cNvPr id="15" name="TextBox 14">
            <a:extLst>
              <a:ext uri="{FF2B5EF4-FFF2-40B4-BE49-F238E27FC236}">
                <a16:creationId xmlns:a16="http://schemas.microsoft.com/office/drawing/2014/main" id="{BD3F57A6-0AED-C2F7-0667-7D3169C3C4C6}"/>
              </a:ext>
            </a:extLst>
          </p:cNvPr>
          <p:cNvSpPr txBox="1"/>
          <p:nvPr/>
        </p:nvSpPr>
        <p:spPr>
          <a:xfrm>
            <a:off x="3316889" y="6329780"/>
            <a:ext cx="737419" cy="400110"/>
          </a:xfrm>
          <a:prstGeom prst="rect">
            <a:avLst/>
          </a:prstGeom>
          <a:noFill/>
        </p:spPr>
        <p:txBody>
          <a:bodyPr wrap="square" rtlCol="0">
            <a:spAutoFit/>
          </a:bodyPr>
          <a:lstStyle/>
          <a:p>
            <a:r>
              <a:rPr lang="he-IL" sz="2000" dirty="0">
                <a:solidFill>
                  <a:srgbClr val="595959"/>
                </a:solidFill>
                <a:latin typeface="Calibri"/>
                <a:cs typeface="Calibri"/>
              </a:rPr>
              <a:t>31%</a:t>
            </a:r>
            <a:endParaRPr lang="en-IL" sz="2000" dirty="0">
              <a:solidFill>
                <a:srgbClr val="595959"/>
              </a:solidFill>
              <a:latin typeface="Calibri"/>
              <a:cs typeface="Calibri"/>
            </a:endParaRPr>
          </a:p>
        </p:txBody>
      </p:sp>
      <p:cxnSp>
        <p:nvCxnSpPr>
          <p:cNvPr id="7" name="Straight Connector 6">
            <a:extLst>
              <a:ext uri="{FF2B5EF4-FFF2-40B4-BE49-F238E27FC236}">
                <a16:creationId xmlns:a16="http://schemas.microsoft.com/office/drawing/2014/main" id="{8A4CFC36-6296-2158-42E0-F4713CEA4298}"/>
              </a:ext>
            </a:extLst>
          </p:cNvPr>
          <p:cNvCxnSpPr/>
          <p:nvPr/>
        </p:nvCxnSpPr>
        <p:spPr>
          <a:xfrm flipH="1">
            <a:off x="9431305" y="5685183"/>
            <a:ext cx="789385"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EDCF9C19-1B42-902F-8300-CF3799DF86B1}"/>
              </a:ext>
            </a:extLst>
          </p:cNvPr>
          <p:cNvSpPr/>
          <p:nvPr/>
        </p:nvSpPr>
        <p:spPr>
          <a:xfrm>
            <a:off x="322255" y="2399261"/>
            <a:ext cx="695812" cy="649131"/>
          </a:xfrm>
          <a:prstGeom prst="ellipse">
            <a:avLst/>
          </a:prstGeom>
          <a:noFill/>
          <a:ln>
            <a:noFill/>
          </a:ln>
        </p:spPr>
        <p:txBody>
          <a:bodyPr spcFirstLastPara="1" wrap="square" lIns="91425" tIns="45700" rIns="91425" bIns="45700" anchor="t" anchorCtr="0">
            <a:spAutoFit/>
          </a:bodyPr>
          <a:lstStyle/>
          <a:p>
            <a:pPr algn="ctr" rtl="1">
              <a:buClr>
                <a:srgbClr val="274C63"/>
              </a:buClr>
              <a:buSzPts val="1800"/>
            </a:pPr>
            <a:r>
              <a:rPr lang="he-IL" sz="2400" b="1" dirty="0">
                <a:solidFill>
                  <a:srgbClr val="274C63"/>
                </a:solidFill>
                <a:latin typeface="Calibri"/>
                <a:ea typeface="Calibri"/>
                <a:cs typeface="Calibri"/>
              </a:rPr>
              <a:t>17</a:t>
            </a:r>
            <a:endParaRPr lang="en-IL" sz="2400" b="1" dirty="0">
              <a:solidFill>
                <a:srgbClr val="274C63"/>
              </a:solidFill>
              <a:latin typeface="Calibri"/>
              <a:ea typeface="Calibri"/>
              <a:cs typeface="Calibri"/>
            </a:endParaRPr>
          </a:p>
        </p:txBody>
      </p:sp>
      <p:sp>
        <p:nvSpPr>
          <p:cNvPr id="9" name="Google Shape;393;p4">
            <a:extLst>
              <a:ext uri="{FF2B5EF4-FFF2-40B4-BE49-F238E27FC236}">
                <a16:creationId xmlns:a16="http://schemas.microsoft.com/office/drawing/2014/main" id="{ABDF66A6-BF58-ECB3-DF9A-7EB482A3D5A8}"/>
              </a:ext>
            </a:extLst>
          </p:cNvPr>
          <p:cNvSpPr/>
          <p:nvPr/>
        </p:nvSpPr>
        <p:spPr>
          <a:xfrm>
            <a:off x="321327" y="2429542"/>
            <a:ext cx="695813" cy="343924"/>
          </a:xfrm>
          <a:custGeom>
            <a:avLst/>
            <a:gdLst/>
            <a:ahLst/>
            <a:cxnLst/>
            <a:rect l="l" t="t" r="r" b="b"/>
            <a:pathLst>
              <a:path w="1463040" h="731520" extrusionOk="0">
                <a:moveTo>
                  <a:pt x="0" y="731520"/>
                </a:moveTo>
                <a:cubicBezTo>
                  <a:pt x="0" y="327513"/>
                  <a:pt x="327513" y="0"/>
                  <a:pt x="731520" y="0"/>
                </a:cubicBezTo>
                <a:cubicBezTo>
                  <a:pt x="1135527" y="0"/>
                  <a:pt x="1463040" y="327513"/>
                  <a:pt x="1463040" y="731520"/>
                </a:cubicBezTo>
              </a:path>
            </a:pathLst>
          </a:custGeom>
          <a:noFill/>
          <a:ln w="12700" cap="flat" cmpd="sng">
            <a:solidFill>
              <a:srgbClr val="274C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 name="Google Shape;394;p4">
            <a:extLst>
              <a:ext uri="{FF2B5EF4-FFF2-40B4-BE49-F238E27FC236}">
                <a16:creationId xmlns:a16="http://schemas.microsoft.com/office/drawing/2014/main" id="{825B1653-5181-C41E-78C4-36A67C5E556D}"/>
              </a:ext>
            </a:extLst>
          </p:cNvPr>
          <p:cNvSpPr/>
          <p:nvPr/>
        </p:nvSpPr>
        <p:spPr>
          <a:xfrm>
            <a:off x="321327" y="2775448"/>
            <a:ext cx="695813" cy="339403"/>
          </a:xfrm>
          <a:custGeom>
            <a:avLst/>
            <a:gdLst/>
            <a:ahLst/>
            <a:cxnLst/>
            <a:rect l="l" t="t" r="r" b="b"/>
            <a:pathLst>
              <a:path w="1463040" h="731520" extrusionOk="0">
                <a:moveTo>
                  <a:pt x="1463040" y="0"/>
                </a:moveTo>
                <a:cubicBezTo>
                  <a:pt x="1463040" y="404007"/>
                  <a:pt x="1135527" y="731520"/>
                  <a:pt x="731520" y="731520"/>
                </a:cubicBezTo>
                <a:cubicBezTo>
                  <a:pt x="327513" y="731520"/>
                  <a:pt x="0" y="404007"/>
                  <a:pt x="0" y="0"/>
                </a:cubicBezTo>
              </a:path>
            </a:pathLst>
          </a:custGeom>
          <a:noFill/>
          <a:ln w="177800" cap="flat" cmpd="sng">
            <a:solidFill>
              <a:srgbClr val="274C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3DB35AF4-BBC3-3DF8-D0E1-382B11A9C532}"/>
              </a:ext>
            </a:extLst>
          </p:cNvPr>
          <p:cNvSpPr txBox="1"/>
          <p:nvPr/>
        </p:nvSpPr>
        <p:spPr>
          <a:xfrm>
            <a:off x="1041309" y="6294080"/>
            <a:ext cx="737419" cy="400110"/>
          </a:xfrm>
          <a:prstGeom prst="rect">
            <a:avLst/>
          </a:prstGeom>
          <a:noFill/>
        </p:spPr>
        <p:txBody>
          <a:bodyPr wrap="square" rtlCol="0">
            <a:spAutoFit/>
          </a:bodyPr>
          <a:lstStyle/>
          <a:p>
            <a:r>
              <a:rPr lang="he-IL" sz="2000" dirty="0">
                <a:solidFill>
                  <a:srgbClr val="595959"/>
                </a:solidFill>
                <a:latin typeface="Calibri"/>
                <a:cs typeface="Calibri"/>
              </a:rPr>
              <a:t>35%</a:t>
            </a:r>
            <a:endParaRPr lang="en-IL" sz="2000" dirty="0">
              <a:solidFill>
                <a:srgbClr val="595959"/>
              </a:solidFill>
              <a:latin typeface="Calibri"/>
              <a:cs typeface="Calibri"/>
            </a:endParaRPr>
          </a:p>
        </p:txBody>
      </p:sp>
    </p:spTree>
    <p:extLst>
      <p:ext uri="{BB962C8B-B14F-4D97-AF65-F5344CB8AC3E}">
        <p14:creationId xmlns:p14="http://schemas.microsoft.com/office/powerpoint/2010/main" val="92823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barn(inVertical)">
                                      <p:cBhvr>
                                        <p:cTn id="7" dur="500"/>
                                        <p:tgtEl>
                                          <p:spTgt spid="37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1"/>
                                        </p:tgtEl>
                                        <p:attrNameLst>
                                          <p:attrName>style.visibility</p:attrName>
                                        </p:attrNameLst>
                                      </p:cBhvr>
                                      <p:to>
                                        <p:strVal val="visible"/>
                                      </p:to>
                                    </p:set>
                                    <p:animEffect transition="in" filter="barn(inVertical)">
                                      <p:cBhvr>
                                        <p:cTn id="10" dur="500"/>
                                        <p:tgtEl>
                                          <p:spTgt spid="37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2"/>
                                        </p:tgtEl>
                                        <p:attrNameLst>
                                          <p:attrName>style.visibility</p:attrName>
                                        </p:attrNameLst>
                                      </p:cBhvr>
                                      <p:to>
                                        <p:strVal val="visible"/>
                                      </p:to>
                                    </p:set>
                                    <p:animEffect transition="in" filter="barn(inVertical)">
                                      <p:cBhvr>
                                        <p:cTn id="13" dur="500"/>
                                        <p:tgtEl>
                                          <p:spTgt spid="37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73"/>
                                        </p:tgtEl>
                                        <p:attrNameLst>
                                          <p:attrName>style.visibility</p:attrName>
                                        </p:attrNameLst>
                                      </p:cBhvr>
                                      <p:to>
                                        <p:strVal val="visible"/>
                                      </p:to>
                                    </p:set>
                                    <p:animEffect transition="in" filter="barn(inVertical)">
                                      <p:cBhvr>
                                        <p:cTn id="16" dur="500"/>
                                        <p:tgtEl>
                                          <p:spTgt spid="37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74"/>
                                        </p:tgtEl>
                                        <p:attrNameLst>
                                          <p:attrName>style.visibility</p:attrName>
                                        </p:attrNameLst>
                                      </p:cBhvr>
                                      <p:to>
                                        <p:strVal val="visible"/>
                                      </p:to>
                                    </p:set>
                                    <p:animEffect transition="in" filter="barn(inVertical)">
                                      <p:cBhvr>
                                        <p:cTn id="19" dur="500"/>
                                        <p:tgtEl>
                                          <p:spTgt spid="37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animEffect transition="in" filter="barn(inVertical)">
                                      <p:cBhvr>
                                        <p:cTn id="22" dur="500"/>
                                        <p:tgtEl>
                                          <p:spTgt spid="37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76"/>
                                        </p:tgtEl>
                                        <p:attrNameLst>
                                          <p:attrName>style.visibility</p:attrName>
                                        </p:attrNameLst>
                                      </p:cBhvr>
                                      <p:to>
                                        <p:strVal val="visible"/>
                                      </p:to>
                                    </p:set>
                                    <p:animEffect transition="in" filter="barn(inVertical)">
                                      <p:cBhvr>
                                        <p:cTn id="25" dur="500"/>
                                        <p:tgtEl>
                                          <p:spTgt spid="37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00"/>
                                        </p:tgtEl>
                                        <p:attrNameLst>
                                          <p:attrName>style.visibility</p:attrName>
                                        </p:attrNameLst>
                                      </p:cBhvr>
                                      <p:to>
                                        <p:strVal val="visible"/>
                                      </p:to>
                                    </p:set>
                                    <p:animEffect transition="in" filter="barn(inVertical)">
                                      <p:cBhvr>
                                        <p:cTn id="28" dur="500"/>
                                        <p:tgtEl>
                                          <p:spTgt spid="40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77"/>
                                        </p:tgtEl>
                                        <p:attrNameLst>
                                          <p:attrName>style.visibility</p:attrName>
                                        </p:attrNameLst>
                                      </p:cBhvr>
                                      <p:to>
                                        <p:strVal val="visible"/>
                                      </p:to>
                                    </p:set>
                                    <p:animEffect transition="in" filter="barn(inVertical)">
                                      <p:cBhvr>
                                        <p:cTn id="33" dur="500"/>
                                        <p:tgtEl>
                                          <p:spTgt spid="37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78"/>
                                        </p:tgtEl>
                                        <p:attrNameLst>
                                          <p:attrName>style.visibility</p:attrName>
                                        </p:attrNameLst>
                                      </p:cBhvr>
                                      <p:to>
                                        <p:strVal val="visible"/>
                                      </p:to>
                                    </p:set>
                                    <p:animEffect transition="in" filter="barn(inVertical)">
                                      <p:cBhvr>
                                        <p:cTn id="36" dur="500"/>
                                        <p:tgtEl>
                                          <p:spTgt spid="37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79"/>
                                        </p:tgtEl>
                                        <p:attrNameLst>
                                          <p:attrName>style.visibility</p:attrName>
                                        </p:attrNameLst>
                                      </p:cBhvr>
                                      <p:to>
                                        <p:strVal val="visible"/>
                                      </p:to>
                                    </p:set>
                                    <p:animEffect transition="in" filter="barn(inVertical)">
                                      <p:cBhvr>
                                        <p:cTn id="39" dur="500"/>
                                        <p:tgtEl>
                                          <p:spTgt spid="37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80"/>
                                        </p:tgtEl>
                                        <p:attrNameLst>
                                          <p:attrName>style.visibility</p:attrName>
                                        </p:attrNameLst>
                                      </p:cBhvr>
                                      <p:to>
                                        <p:strVal val="visible"/>
                                      </p:to>
                                    </p:set>
                                    <p:animEffect transition="in" filter="barn(inVertical)">
                                      <p:cBhvr>
                                        <p:cTn id="42" dur="500"/>
                                        <p:tgtEl>
                                          <p:spTgt spid="38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81"/>
                                        </p:tgtEl>
                                        <p:attrNameLst>
                                          <p:attrName>style.visibility</p:attrName>
                                        </p:attrNameLst>
                                      </p:cBhvr>
                                      <p:to>
                                        <p:strVal val="visible"/>
                                      </p:to>
                                    </p:set>
                                    <p:animEffect transition="in" filter="barn(inVertical)">
                                      <p:cBhvr>
                                        <p:cTn id="45" dur="500"/>
                                        <p:tgtEl>
                                          <p:spTgt spid="38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82"/>
                                        </p:tgtEl>
                                        <p:attrNameLst>
                                          <p:attrName>style.visibility</p:attrName>
                                        </p:attrNameLst>
                                      </p:cBhvr>
                                      <p:to>
                                        <p:strVal val="visible"/>
                                      </p:to>
                                    </p:set>
                                    <p:animEffect transition="in" filter="barn(inVertical)">
                                      <p:cBhvr>
                                        <p:cTn id="48" dur="500"/>
                                        <p:tgtEl>
                                          <p:spTgt spid="38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83"/>
                                        </p:tgtEl>
                                        <p:attrNameLst>
                                          <p:attrName>style.visibility</p:attrName>
                                        </p:attrNameLst>
                                      </p:cBhvr>
                                      <p:to>
                                        <p:strVal val="visible"/>
                                      </p:to>
                                    </p:set>
                                    <p:animEffect transition="in" filter="barn(inVertical)">
                                      <p:cBhvr>
                                        <p:cTn id="51" dur="500"/>
                                        <p:tgtEl>
                                          <p:spTgt spid="38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01"/>
                                        </p:tgtEl>
                                        <p:attrNameLst>
                                          <p:attrName>style.visibility</p:attrName>
                                        </p:attrNameLst>
                                      </p:cBhvr>
                                      <p:to>
                                        <p:strVal val="visible"/>
                                      </p:to>
                                    </p:set>
                                    <p:animEffect transition="in" filter="barn(inVertical)">
                                      <p:cBhvr>
                                        <p:cTn id="54" dur="500"/>
                                        <p:tgtEl>
                                          <p:spTgt spid="40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63"/>
                                        </p:tgtEl>
                                        <p:attrNameLst>
                                          <p:attrName>style.visibility</p:attrName>
                                        </p:attrNameLst>
                                      </p:cBhvr>
                                      <p:to>
                                        <p:strVal val="visible"/>
                                      </p:to>
                                    </p:set>
                                    <p:animEffect transition="in" filter="barn(inVertical)">
                                      <p:cBhvr>
                                        <p:cTn id="59" dur="500"/>
                                        <p:tgtEl>
                                          <p:spTgt spid="36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64"/>
                                        </p:tgtEl>
                                        <p:attrNameLst>
                                          <p:attrName>style.visibility</p:attrName>
                                        </p:attrNameLst>
                                      </p:cBhvr>
                                      <p:to>
                                        <p:strVal val="visible"/>
                                      </p:to>
                                    </p:set>
                                    <p:animEffect transition="in" filter="barn(inVertical)">
                                      <p:cBhvr>
                                        <p:cTn id="62" dur="500"/>
                                        <p:tgtEl>
                                          <p:spTgt spid="364"/>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65"/>
                                        </p:tgtEl>
                                        <p:attrNameLst>
                                          <p:attrName>style.visibility</p:attrName>
                                        </p:attrNameLst>
                                      </p:cBhvr>
                                      <p:to>
                                        <p:strVal val="visible"/>
                                      </p:to>
                                    </p:set>
                                    <p:animEffect transition="in" filter="barn(inVertical)">
                                      <p:cBhvr>
                                        <p:cTn id="65" dur="500"/>
                                        <p:tgtEl>
                                          <p:spTgt spid="365"/>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66"/>
                                        </p:tgtEl>
                                        <p:attrNameLst>
                                          <p:attrName>style.visibility</p:attrName>
                                        </p:attrNameLst>
                                      </p:cBhvr>
                                      <p:to>
                                        <p:strVal val="visible"/>
                                      </p:to>
                                    </p:set>
                                    <p:animEffect transition="in" filter="barn(inVertical)">
                                      <p:cBhvr>
                                        <p:cTn id="68" dur="500"/>
                                        <p:tgtEl>
                                          <p:spTgt spid="36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67"/>
                                        </p:tgtEl>
                                        <p:attrNameLst>
                                          <p:attrName>style.visibility</p:attrName>
                                        </p:attrNameLst>
                                      </p:cBhvr>
                                      <p:to>
                                        <p:strVal val="visible"/>
                                      </p:to>
                                    </p:set>
                                    <p:animEffect transition="in" filter="barn(inVertical)">
                                      <p:cBhvr>
                                        <p:cTn id="71" dur="500"/>
                                        <p:tgtEl>
                                          <p:spTgt spid="367"/>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68"/>
                                        </p:tgtEl>
                                        <p:attrNameLst>
                                          <p:attrName>style.visibility</p:attrName>
                                        </p:attrNameLst>
                                      </p:cBhvr>
                                      <p:to>
                                        <p:strVal val="visible"/>
                                      </p:to>
                                    </p:set>
                                    <p:animEffect transition="in" filter="barn(inVertical)">
                                      <p:cBhvr>
                                        <p:cTn id="74" dur="500"/>
                                        <p:tgtEl>
                                          <p:spTgt spid="36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69"/>
                                        </p:tgtEl>
                                        <p:attrNameLst>
                                          <p:attrName>style.visibility</p:attrName>
                                        </p:attrNameLst>
                                      </p:cBhvr>
                                      <p:to>
                                        <p:strVal val="visible"/>
                                      </p:to>
                                    </p:set>
                                    <p:animEffect transition="in" filter="barn(inVertical)">
                                      <p:cBhvr>
                                        <p:cTn id="77" dur="500"/>
                                        <p:tgtEl>
                                          <p:spTgt spid="369"/>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02"/>
                                        </p:tgtEl>
                                        <p:attrNameLst>
                                          <p:attrName>style.visibility</p:attrName>
                                        </p:attrNameLst>
                                      </p:cBhvr>
                                      <p:to>
                                        <p:strVal val="visible"/>
                                      </p:to>
                                    </p:set>
                                    <p:animEffect transition="in" filter="barn(inVertical)">
                                      <p:cBhvr>
                                        <p:cTn id="80" dur="500"/>
                                        <p:tgtEl>
                                          <p:spTgt spid="40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barn(inVertical)">
                                      <p:cBhvr>
                                        <p:cTn id="83" dur="500"/>
                                        <p:tgtEl>
                                          <p:spTgt spid="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92"/>
                                        </p:tgtEl>
                                        <p:attrNameLst>
                                          <p:attrName>style.visibility</p:attrName>
                                        </p:attrNameLst>
                                      </p:cBhvr>
                                      <p:to>
                                        <p:strVal val="visible"/>
                                      </p:to>
                                    </p:set>
                                    <p:animEffect transition="in" filter="barn(inVertical)">
                                      <p:cBhvr>
                                        <p:cTn id="88" dur="500"/>
                                        <p:tgtEl>
                                          <p:spTgt spid="392"/>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93"/>
                                        </p:tgtEl>
                                        <p:attrNameLst>
                                          <p:attrName>style.visibility</p:attrName>
                                        </p:attrNameLst>
                                      </p:cBhvr>
                                      <p:to>
                                        <p:strVal val="visible"/>
                                      </p:to>
                                    </p:set>
                                    <p:animEffect transition="in" filter="barn(inVertical)">
                                      <p:cBhvr>
                                        <p:cTn id="91" dur="500"/>
                                        <p:tgtEl>
                                          <p:spTgt spid="393"/>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394"/>
                                        </p:tgtEl>
                                        <p:attrNameLst>
                                          <p:attrName>style.visibility</p:attrName>
                                        </p:attrNameLst>
                                      </p:cBhvr>
                                      <p:to>
                                        <p:strVal val="visible"/>
                                      </p:to>
                                    </p:set>
                                    <p:animEffect transition="in" filter="barn(inVertical)">
                                      <p:cBhvr>
                                        <p:cTn id="94" dur="500"/>
                                        <p:tgtEl>
                                          <p:spTgt spid="394"/>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95"/>
                                        </p:tgtEl>
                                        <p:attrNameLst>
                                          <p:attrName>style.visibility</p:attrName>
                                        </p:attrNameLst>
                                      </p:cBhvr>
                                      <p:to>
                                        <p:strVal val="visible"/>
                                      </p:to>
                                    </p:set>
                                    <p:animEffect transition="in" filter="barn(inVertical)">
                                      <p:cBhvr>
                                        <p:cTn id="97" dur="500"/>
                                        <p:tgtEl>
                                          <p:spTgt spid="395"/>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396"/>
                                        </p:tgtEl>
                                        <p:attrNameLst>
                                          <p:attrName>style.visibility</p:attrName>
                                        </p:attrNameLst>
                                      </p:cBhvr>
                                      <p:to>
                                        <p:strVal val="visible"/>
                                      </p:to>
                                    </p:set>
                                    <p:animEffect transition="in" filter="barn(inVertical)">
                                      <p:cBhvr>
                                        <p:cTn id="100" dur="500"/>
                                        <p:tgtEl>
                                          <p:spTgt spid="396"/>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397"/>
                                        </p:tgtEl>
                                        <p:attrNameLst>
                                          <p:attrName>style.visibility</p:attrName>
                                        </p:attrNameLst>
                                      </p:cBhvr>
                                      <p:to>
                                        <p:strVal val="visible"/>
                                      </p:to>
                                    </p:set>
                                    <p:animEffect transition="in" filter="barn(inVertical)">
                                      <p:cBhvr>
                                        <p:cTn id="103" dur="500"/>
                                        <p:tgtEl>
                                          <p:spTgt spid="397"/>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398"/>
                                        </p:tgtEl>
                                        <p:attrNameLst>
                                          <p:attrName>style.visibility</p:attrName>
                                        </p:attrNameLst>
                                      </p:cBhvr>
                                      <p:to>
                                        <p:strVal val="visible"/>
                                      </p:to>
                                    </p:set>
                                    <p:animEffect transition="in" filter="barn(inVertical)">
                                      <p:cBhvr>
                                        <p:cTn id="106" dur="500"/>
                                        <p:tgtEl>
                                          <p:spTgt spid="39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403"/>
                                        </p:tgtEl>
                                        <p:attrNameLst>
                                          <p:attrName>style.visibility</p:attrName>
                                        </p:attrNameLst>
                                      </p:cBhvr>
                                      <p:to>
                                        <p:strVal val="visible"/>
                                      </p:to>
                                    </p:set>
                                    <p:animEffect transition="in" filter="barn(inVertical)">
                                      <p:cBhvr>
                                        <p:cTn id="109" dur="500"/>
                                        <p:tgtEl>
                                          <p:spTgt spid="403"/>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barn(inVertical)">
                                      <p:cBhvr>
                                        <p:cTn id="112" dur="500"/>
                                        <p:tgtEl>
                                          <p:spTgt spid="4"/>
                                        </p:tgtEl>
                                      </p:cBhvr>
                                    </p:animEffect>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fade">
                                      <p:cBhvr>
                                        <p:cTn id="117" dur="1000"/>
                                        <p:tgtEl>
                                          <p:spTgt spid="9"/>
                                        </p:tgtEl>
                                      </p:cBhvr>
                                    </p:animEffect>
                                    <p:anim calcmode="lin" valueType="num">
                                      <p:cBhvr>
                                        <p:cTn id="118" dur="1000" fill="hold"/>
                                        <p:tgtEl>
                                          <p:spTgt spid="9"/>
                                        </p:tgtEl>
                                        <p:attrNameLst>
                                          <p:attrName>ppt_x</p:attrName>
                                        </p:attrNameLst>
                                      </p:cBhvr>
                                      <p:tavLst>
                                        <p:tav tm="0">
                                          <p:val>
                                            <p:strVal val="#ppt_x"/>
                                          </p:val>
                                        </p:tav>
                                        <p:tav tm="100000">
                                          <p:val>
                                            <p:strVal val="#ppt_x"/>
                                          </p:val>
                                        </p:tav>
                                      </p:tavLst>
                                    </p:anim>
                                    <p:anim calcmode="lin" valueType="num">
                                      <p:cBhvr>
                                        <p:cTn id="119" dur="1000" fill="hold"/>
                                        <p:tgtEl>
                                          <p:spTgt spid="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fade">
                                      <p:cBhvr>
                                        <p:cTn id="122" dur="1000"/>
                                        <p:tgtEl>
                                          <p:spTgt spid="10"/>
                                        </p:tgtEl>
                                      </p:cBhvr>
                                    </p:animEffect>
                                    <p:anim calcmode="lin" valueType="num">
                                      <p:cBhvr>
                                        <p:cTn id="123" dur="1000" fill="hold"/>
                                        <p:tgtEl>
                                          <p:spTgt spid="10"/>
                                        </p:tgtEl>
                                        <p:attrNameLst>
                                          <p:attrName>ppt_x</p:attrName>
                                        </p:attrNameLst>
                                      </p:cBhvr>
                                      <p:tavLst>
                                        <p:tav tm="0">
                                          <p:val>
                                            <p:strVal val="#ppt_x"/>
                                          </p:val>
                                        </p:tav>
                                        <p:tav tm="100000">
                                          <p:val>
                                            <p:strVal val="#ppt_x"/>
                                          </p:val>
                                        </p:tav>
                                      </p:tavLst>
                                    </p:anim>
                                    <p:anim calcmode="lin" valueType="num">
                                      <p:cBhvr>
                                        <p:cTn id="124" dur="1000" fill="hold"/>
                                        <p:tgtEl>
                                          <p:spTgt spid="10"/>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00"/>
                                        <p:tgtEl>
                                          <p:spTgt spid="8"/>
                                        </p:tgtEl>
                                      </p:cBhvr>
                                    </p:animEffect>
                                    <p:anim calcmode="lin" valueType="num">
                                      <p:cBhvr>
                                        <p:cTn id="128" dur="1000" fill="hold"/>
                                        <p:tgtEl>
                                          <p:spTgt spid="8"/>
                                        </p:tgtEl>
                                        <p:attrNameLst>
                                          <p:attrName>ppt_x</p:attrName>
                                        </p:attrNameLst>
                                      </p:cBhvr>
                                      <p:tavLst>
                                        <p:tav tm="0">
                                          <p:val>
                                            <p:strVal val="#ppt_x"/>
                                          </p:val>
                                        </p:tav>
                                        <p:tav tm="100000">
                                          <p:val>
                                            <p:strVal val="#ppt_x"/>
                                          </p:val>
                                        </p:tav>
                                      </p:tavLst>
                                    </p:anim>
                                    <p:anim calcmode="lin" valueType="num">
                                      <p:cBhvr>
                                        <p:cTn id="1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p:bldP spid="365" grpId="0" animBg="1"/>
      <p:bldP spid="366" grpId="0" animBg="1"/>
      <p:bldP spid="367" grpId="0" animBg="1"/>
      <p:bldP spid="368" grpId="0" animBg="1"/>
      <p:bldP spid="369" grpId="0"/>
      <p:bldP spid="371" grpId="0" animBg="1"/>
      <p:bldP spid="372" grpId="0" animBg="1"/>
      <p:bldP spid="373" grpId="0" animBg="1"/>
      <p:bldP spid="374" grpId="0" animBg="1"/>
      <p:bldP spid="375" grpId="0" animBg="1"/>
      <p:bldP spid="376" grpId="0"/>
      <p:bldP spid="378" grpId="0" animBg="1"/>
      <p:bldP spid="379" grpId="0" animBg="1"/>
      <p:bldP spid="380" grpId="0" animBg="1"/>
      <p:bldP spid="381" grpId="0" animBg="1"/>
      <p:bldP spid="382" grpId="0" animBg="1"/>
      <p:bldP spid="383" grpId="0"/>
      <p:bldP spid="393" grpId="0" animBg="1"/>
      <p:bldP spid="394" grpId="0" animBg="1"/>
      <p:bldP spid="395" grpId="0" animBg="1"/>
      <p:bldP spid="396" grpId="0" animBg="1"/>
      <p:bldP spid="397" grpId="0" animBg="1"/>
      <p:bldP spid="398" grpId="0"/>
      <p:bldP spid="400" grpId="0"/>
      <p:bldP spid="401" grpId="0"/>
      <p:bldP spid="402" grpId="0"/>
      <p:bldP spid="403" grpId="0"/>
      <p:bldP spid="3" grpId="0" animBg="1"/>
      <p:bldP spid="4" grpId="0" animBg="1"/>
      <p:bldP spid="8"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BCE05-C08E-8088-E6E5-26D1322ECA0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C36099-C515-73D7-2655-99AB4B1335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605" y="0"/>
            <a:ext cx="12192000" cy="6858000"/>
          </a:xfrm>
          <a:prstGeom prst="rect">
            <a:avLst/>
          </a:prstGeom>
          <a:noFill/>
        </p:spPr>
      </p:pic>
      <p:sp>
        <p:nvSpPr>
          <p:cNvPr id="6" name="Oval 5">
            <a:hlinkClick r:id="" action="ppaction://hlinkshowjump?jump=nextslide"/>
            <a:extLst>
              <a:ext uri="{FF2B5EF4-FFF2-40B4-BE49-F238E27FC236}">
                <a16:creationId xmlns:a16="http://schemas.microsoft.com/office/drawing/2014/main" id="{745CC70E-4C52-4BE7-D68F-9E13E733DDC7}"/>
              </a:ext>
            </a:extLst>
          </p:cNvPr>
          <p:cNvSpPr/>
          <p:nvPr/>
        </p:nvSpPr>
        <p:spPr>
          <a:xfrm>
            <a:off x="432734" y="6285388"/>
            <a:ext cx="593124" cy="518984"/>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7" name="Title 1">
            <a:extLst>
              <a:ext uri="{FF2B5EF4-FFF2-40B4-BE49-F238E27FC236}">
                <a16:creationId xmlns:a16="http://schemas.microsoft.com/office/drawing/2014/main" id="{55EF9DE2-4CC6-C63B-CBB0-990989F2E807}"/>
              </a:ext>
            </a:extLst>
          </p:cNvPr>
          <p:cNvSpPr txBox="1">
            <a:spLocks/>
          </p:cNvSpPr>
          <p:nvPr/>
        </p:nvSpPr>
        <p:spPr>
          <a:xfrm>
            <a:off x="1732548" y="202020"/>
            <a:ext cx="6284401" cy="6290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he-IL" sz="4000" b="1" dirty="0">
                <a:solidFill>
                  <a:schemeClr val="bg1"/>
                </a:solidFill>
                <a:latin typeface="Calibri"/>
                <a:ea typeface="Calibri"/>
                <a:cs typeface="Calibri"/>
              </a:rPr>
              <a:t>מה קרה בשנה וחצי האחרונות?</a:t>
            </a:r>
          </a:p>
        </p:txBody>
      </p:sp>
      <p:sp>
        <p:nvSpPr>
          <p:cNvPr id="8" name="Title 1">
            <a:extLst>
              <a:ext uri="{FF2B5EF4-FFF2-40B4-BE49-F238E27FC236}">
                <a16:creationId xmlns:a16="http://schemas.microsoft.com/office/drawing/2014/main" id="{80983C55-503B-28DC-6D75-24D6D0365B20}"/>
              </a:ext>
            </a:extLst>
          </p:cNvPr>
          <p:cNvSpPr txBox="1">
            <a:spLocks/>
          </p:cNvSpPr>
          <p:nvPr/>
        </p:nvSpPr>
        <p:spPr>
          <a:xfrm>
            <a:off x="2771475" y="6671104"/>
            <a:ext cx="6649050" cy="22765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he-IL" sz="900" dirty="0">
                <a:solidFill>
                  <a:schemeClr val="bg1">
                    <a:lumMod val="85000"/>
                  </a:schemeClr>
                </a:solidFill>
                <a:latin typeface="Arial Hebrew" pitchFamily="2" charset="-79"/>
                <a:cs typeface="Arial Hebrew" pitchFamily="2" charset="-79"/>
              </a:rPr>
              <a:t>כנס בטיחות מתקני משחקים 2026 - מכון התקנים הישראלי</a:t>
            </a:r>
          </a:p>
        </p:txBody>
      </p:sp>
      <p:graphicFrame>
        <p:nvGraphicFramePr>
          <p:cNvPr id="2" name="Chart 1">
            <a:extLst>
              <a:ext uri="{FF2B5EF4-FFF2-40B4-BE49-F238E27FC236}">
                <a16:creationId xmlns:a16="http://schemas.microsoft.com/office/drawing/2014/main" id="{A3676641-5857-24AF-FC18-6C8B05E896A1}"/>
              </a:ext>
            </a:extLst>
          </p:cNvPr>
          <p:cNvGraphicFramePr>
            <a:graphicFrameLocks/>
          </p:cNvGraphicFramePr>
          <p:nvPr>
            <p:extLst>
              <p:ext uri="{D42A27DB-BD31-4B8C-83A1-F6EECF244321}">
                <p14:modId xmlns:p14="http://schemas.microsoft.com/office/powerpoint/2010/main" val="356495019"/>
              </p:ext>
            </p:extLst>
          </p:nvPr>
        </p:nvGraphicFramePr>
        <p:xfrm>
          <a:off x="1732549" y="1293270"/>
          <a:ext cx="8234412" cy="4540602"/>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A929D23F-8BA6-7545-AF15-335F8B76E7E8}"/>
              </a:ext>
            </a:extLst>
          </p:cNvPr>
          <p:cNvSpPr/>
          <p:nvPr/>
        </p:nvSpPr>
        <p:spPr>
          <a:xfrm>
            <a:off x="3758592" y="3347771"/>
            <a:ext cx="700297" cy="227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rgbClr val="FF0000"/>
                </a:solidFill>
              </a:rPr>
              <a:t>2026</a:t>
            </a:r>
            <a:endParaRPr lang="en-IL" dirty="0">
              <a:solidFill>
                <a:srgbClr val="FF0000"/>
              </a:solidFill>
            </a:endParaRPr>
          </a:p>
        </p:txBody>
      </p:sp>
      <p:sp>
        <p:nvSpPr>
          <p:cNvPr id="5" name="Rectangle 4">
            <a:extLst>
              <a:ext uri="{FF2B5EF4-FFF2-40B4-BE49-F238E27FC236}">
                <a16:creationId xmlns:a16="http://schemas.microsoft.com/office/drawing/2014/main" id="{090745C2-C3D2-D227-B9CE-88CF08D1D347}"/>
              </a:ext>
            </a:extLst>
          </p:cNvPr>
          <p:cNvSpPr/>
          <p:nvPr/>
        </p:nvSpPr>
        <p:spPr>
          <a:xfrm>
            <a:off x="6028089" y="4027884"/>
            <a:ext cx="700297" cy="227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rgbClr val="FF0000"/>
                </a:solidFill>
              </a:rPr>
              <a:t>2026</a:t>
            </a:r>
            <a:endParaRPr lang="en-IL" dirty="0">
              <a:solidFill>
                <a:srgbClr val="FF0000"/>
              </a:solidFill>
            </a:endParaRPr>
          </a:p>
        </p:txBody>
      </p:sp>
      <p:sp>
        <p:nvSpPr>
          <p:cNvPr id="9" name="Rectangle 8">
            <a:extLst>
              <a:ext uri="{FF2B5EF4-FFF2-40B4-BE49-F238E27FC236}">
                <a16:creationId xmlns:a16="http://schemas.microsoft.com/office/drawing/2014/main" id="{C190B4E2-81F6-07C0-7DA5-2BA2528A0ACD}"/>
              </a:ext>
            </a:extLst>
          </p:cNvPr>
          <p:cNvSpPr/>
          <p:nvPr/>
        </p:nvSpPr>
        <p:spPr>
          <a:xfrm>
            <a:off x="8239618" y="4209624"/>
            <a:ext cx="700297" cy="227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rgbClr val="FF0000"/>
                </a:solidFill>
              </a:rPr>
              <a:t>2026</a:t>
            </a:r>
            <a:endParaRPr lang="en-IL" dirty="0">
              <a:solidFill>
                <a:srgbClr val="FF0000"/>
              </a:solidFill>
            </a:endParaRPr>
          </a:p>
        </p:txBody>
      </p:sp>
      <p:sp>
        <p:nvSpPr>
          <p:cNvPr id="10" name="Rectangle 9">
            <a:extLst>
              <a:ext uri="{FF2B5EF4-FFF2-40B4-BE49-F238E27FC236}">
                <a16:creationId xmlns:a16="http://schemas.microsoft.com/office/drawing/2014/main" id="{E58E6955-C5F1-CD51-93D8-698BEF891C7F}"/>
              </a:ext>
            </a:extLst>
          </p:cNvPr>
          <p:cNvSpPr/>
          <p:nvPr/>
        </p:nvSpPr>
        <p:spPr>
          <a:xfrm>
            <a:off x="2964277" y="3849721"/>
            <a:ext cx="700297" cy="227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rgbClr val="FFC000"/>
                </a:solidFill>
              </a:rPr>
              <a:t>2024</a:t>
            </a:r>
            <a:endParaRPr lang="en-IL" dirty="0">
              <a:solidFill>
                <a:srgbClr val="FFC000"/>
              </a:solidFill>
            </a:endParaRPr>
          </a:p>
        </p:txBody>
      </p:sp>
      <p:sp>
        <p:nvSpPr>
          <p:cNvPr id="24" name="Rectangle 23">
            <a:extLst>
              <a:ext uri="{FF2B5EF4-FFF2-40B4-BE49-F238E27FC236}">
                <a16:creationId xmlns:a16="http://schemas.microsoft.com/office/drawing/2014/main" id="{A7E88228-CE21-B5C7-5188-C699E20B0F1B}"/>
              </a:ext>
            </a:extLst>
          </p:cNvPr>
          <p:cNvSpPr/>
          <p:nvPr/>
        </p:nvSpPr>
        <p:spPr>
          <a:xfrm>
            <a:off x="5175635" y="4351631"/>
            <a:ext cx="700297" cy="227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rgbClr val="FFC000"/>
                </a:solidFill>
              </a:rPr>
              <a:t>2024</a:t>
            </a:r>
            <a:endParaRPr lang="en-IL" dirty="0">
              <a:solidFill>
                <a:srgbClr val="FFC000"/>
              </a:solidFill>
            </a:endParaRPr>
          </a:p>
        </p:txBody>
      </p:sp>
      <p:sp>
        <p:nvSpPr>
          <p:cNvPr id="25" name="Rectangle 24">
            <a:extLst>
              <a:ext uri="{FF2B5EF4-FFF2-40B4-BE49-F238E27FC236}">
                <a16:creationId xmlns:a16="http://schemas.microsoft.com/office/drawing/2014/main" id="{8B800505-1D29-5D96-90DC-2C48FA7C8C1F}"/>
              </a:ext>
            </a:extLst>
          </p:cNvPr>
          <p:cNvSpPr/>
          <p:nvPr/>
        </p:nvSpPr>
        <p:spPr>
          <a:xfrm>
            <a:off x="7430442" y="4417553"/>
            <a:ext cx="700297" cy="227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rgbClr val="FFC000"/>
                </a:solidFill>
              </a:rPr>
              <a:t>2024</a:t>
            </a:r>
            <a:endParaRPr lang="en-IL" dirty="0">
              <a:solidFill>
                <a:srgbClr val="FFC000"/>
              </a:solidFill>
            </a:endParaRPr>
          </a:p>
        </p:txBody>
      </p:sp>
      <p:sp>
        <p:nvSpPr>
          <p:cNvPr id="26" name="Rectangle 25">
            <a:extLst>
              <a:ext uri="{FF2B5EF4-FFF2-40B4-BE49-F238E27FC236}">
                <a16:creationId xmlns:a16="http://schemas.microsoft.com/office/drawing/2014/main" id="{FF56034B-19FA-E129-7B9B-55598C1F6AA9}"/>
              </a:ext>
            </a:extLst>
          </p:cNvPr>
          <p:cNvSpPr/>
          <p:nvPr/>
        </p:nvSpPr>
        <p:spPr>
          <a:xfrm>
            <a:off x="3019298" y="5291738"/>
            <a:ext cx="887767" cy="350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chemeClr val="tx1"/>
                </a:solidFill>
              </a:rPr>
              <a:t>עיריות</a:t>
            </a:r>
            <a:endParaRPr lang="en-IL" dirty="0">
              <a:solidFill>
                <a:schemeClr val="tx1"/>
              </a:solidFill>
            </a:endParaRPr>
          </a:p>
        </p:txBody>
      </p:sp>
      <p:sp>
        <p:nvSpPr>
          <p:cNvPr id="27" name="Rectangle 26">
            <a:extLst>
              <a:ext uri="{FF2B5EF4-FFF2-40B4-BE49-F238E27FC236}">
                <a16:creationId xmlns:a16="http://schemas.microsoft.com/office/drawing/2014/main" id="{D33FDA91-0524-76FA-2EE2-A76511CC3598}"/>
              </a:ext>
            </a:extLst>
          </p:cNvPr>
          <p:cNvSpPr/>
          <p:nvPr/>
        </p:nvSpPr>
        <p:spPr>
          <a:xfrm>
            <a:off x="5336614" y="5349507"/>
            <a:ext cx="1078637" cy="350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chemeClr val="tx1"/>
                </a:solidFill>
              </a:rPr>
              <a:t>מועצות אזוריות</a:t>
            </a:r>
            <a:endParaRPr lang="en-IL" dirty="0">
              <a:solidFill>
                <a:schemeClr val="tx1"/>
              </a:solidFill>
            </a:endParaRPr>
          </a:p>
        </p:txBody>
      </p:sp>
      <p:sp>
        <p:nvSpPr>
          <p:cNvPr id="28" name="Rectangle 27">
            <a:extLst>
              <a:ext uri="{FF2B5EF4-FFF2-40B4-BE49-F238E27FC236}">
                <a16:creationId xmlns:a16="http://schemas.microsoft.com/office/drawing/2014/main" id="{D221080B-3402-9D2E-9594-2AC8D68E8DCE}"/>
              </a:ext>
            </a:extLst>
          </p:cNvPr>
          <p:cNvSpPr/>
          <p:nvPr/>
        </p:nvSpPr>
        <p:spPr>
          <a:xfrm>
            <a:off x="7511130" y="5308171"/>
            <a:ext cx="1078637" cy="350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chemeClr val="tx1"/>
                </a:solidFill>
              </a:rPr>
              <a:t>מועצות מקומיות</a:t>
            </a:r>
          </a:p>
        </p:txBody>
      </p:sp>
      <p:pic>
        <p:nvPicPr>
          <p:cNvPr id="29" name="Picture 8" descr="עמוד התחברות - המרכז לשלטון מקומי">
            <a:extLst>
              <a:ext uri="{FF2B5EF4-FFF2-40B4-BE49-F238E27FC236}">
                <a16:creationId xmlns:a16="http://schemas.microsoft.com/office/drawing/2014/main" id="{345EB6CC-9C79-0A71-78AC-27DF4FF0F4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569" y="5919310"/>
            <a:ext cx="854312" cy="55174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לוגו">
            <a:extLst>
              <a:ext uri="{FF2B5EF4-FFF2-40B4-BE49-F238E27FC236}">
                <a16:creationId xmlns:a16="http://schemas.microsoft.com/office/drawing/2014/main" id="{B055F704-E39A-EE5F-7CD6-D0283D662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3246" y="5898465"/>
            <a:ext cx="977700" cy="73187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6C9A9086-EC38-1C1C-544A-EDBE96BBEA60}"/>
              </a:ext>
            </a:extLst>
          </p:cNvPr>
          <p:cNvCxnSpPr/>
          <p:nvPr/>
        </p:nvCxnSpPr>
        <p:spPr>
          <a:xfrm>
            <a:off x="3514725" y="2524125"/>
            <a:ext cx="7239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1C23D25-0DCE-E297-8E19-E2E972BDEDC8}"/>
              </a:ext>
            </a:extLst>
          </p:cNvPr>
          <p:cNvCxnSpPr/>
          <p:nvPr/>
        </p:nvCxnSpPr>
        <p:spPr>
          <a:xfrm>
            <a:off x="5666139" y="3400425"/>
            <a:ext cx="7239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EC9577C4-EDBC-E730-2DB2-FC9DACE239B1}"/>
              </a:ext>
            </a:extLst>
          </p:cNvPr>
          <p:cNvCxnSpPr/>
          <p:nvPr/>
        </p:nvCxnSpPr>
        <p:spPr>
          <a:xfrm>
            <a:off x="7788349" y="1457325"/>
            <a:ext cx="7239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7791E3DD-D14E-DFE8-8830-71B058C304E2}"/>
              </a:ext>
            </a:extLst>
          </p:cNvPr>
          <p:cNvSpPr/>
          <p:nvPr/>
        </p:nvSpPr>
        <p:spPr>
          <a:xfrm>
            <a:off x="3463181" y="2124543"/>
            <a:ext cx="887767" cy="350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chemeClr val="accent1">
                    <a:lumMod val="75000"/>
                  </a:schemeClr>
                </a:solidFill>
              </a:rPr>
              <a:t> </a:t>
            </a:r>
            <a:r>
              <a:rPr lang="he-IL" sz="1400" dirty="0">
                <a:solidFill>
                  <a:schemeClr val="accent1">
                    <a:lumMod val="75000"/>
                  </a:schemeClr>
                </a:solidFill>
              </a:rPr>
              <a:t>(82)</a:t>
            </a:r>
            <a:endParaRPr lang="en-IL" dirty="0">
              <a:solidFill>
                <a:schemeClr val="accent1">
                  <a:lumMod val="75000"/>
                </a:schemeClr>
              </a:solidFill>
            </a:endParaRPr>
          </a:p>
        </p:txBody>
      </p:sp>
      <p:sp>
        <p:nvSpPr>
          <p:cNvPr id="38" name="Rectangle 37">
            <a:extLst>
              <a:ext uri="{FF2B5EF4-FFF2-40B4-BE49-F238E27FC236}">
                <a16:creationId xmlns:a16="http://schemas.microsoft.com/office/drawing/2014/main" id="{B6E5C70B-EFD7-39F0-8D00-018B77A7544C}"/>
              </a:ext>
            </a:extLst>
          </p:cNvPr>
          <p:cNvSpPr/>
          <p:nvPr/>
        </p:nvSpPr>
        <p:spPr>
          <a:xfrm>
            <a:off x="5633015" y="3009414"/>
            <a:ext cx="887767" cy="350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chemeClr val="accent1">
                    <a:lumMod val="75000"/>
                  </a:schemeClr>
                </a:solidFill>
              </a:rPr>
              <a:t> </a:t>
            </a:r>
            <a:r>
              <a:rPr lang="he-IL" sz="1400" dirty="0">
                <a:solidFill>
                  <a:schemeClr val="accent1">
                    <a:lumMod val="75000"/>
                  </a:schemeClr>
                </a:solidFill>
              </a:rPr>
              <a:t>(54)</a:t>
            </a:r>
            <a:endParaRPr lang="en-IL" dirty="0">
              <a:solidFill>
                <a:schemeClr val="accent1">
                  <a:lumMod val="75000"/>
                </a:schemeClr>
              </a:solidFill>
            </a:endParaRPr>
          </a:p>
        </p:txBody>
      </p:sp>
      <p:sp>
        <p:nvSpPr>
          <p:cNvPr id="39" name="Rectangle 38">
            <a:extLst>
              <a:ext uri="{FF2B5EF4-FFF2-40B4-BE49-F238E27FC236}">
                <a16:creationId xmlns:a16="http://schemas.microsoft.com/office/drawing/2014/main" id="{3A6F893C-5652-34DC-FC03-6888EFB28F0B}"/>
              </a:ext>
            </a:extLst>
          </p:cNvPr>
          <p:cNvSpPr/>
          <p:nvPr/>
        </p:nvSpPr>
        <p:spPr>
          <a:xfrm>
            <a:off x="7739914" y="1075535"/>
            <a:ext cx="887767" cy="350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e-IL" dirty="0">
                <a:solidFill>
                  <a:schemeClr val="accent1">
                    <a:lumMod val="75000"/>
                  </a:schemeClr>
                </a:solidFill>
              </a:rPr>
              <a:t> </a:t>
            </a:r>
            <a:r>
              <a:rPr lang="he-IL" sz="1400" dirty="0">
                <a:solidFill>
                  <a:schemeClr val="accent1">
                    <a:lumMod val="75000"/>
                  </a:schemeClr>
                </a:solidFill>
              </a:rPr>
              <a:t>(120)</a:t>
            </a:r>
            <a:endParaRPr lang="en-IL" dirty="0">
              <a:solidFill>
                <a:schemeClr val="accent1">
                  <a:lumMod val="75000"/>
                </a:schemeClr>
              </a:solidFill>
            </a:endParaRPr>
          </a:p>
        </p:txBody>
      </p:sp>
      <p:pic>
        <p:nvPicPr>
          <p:cNvPr id="40" name="Picture 8" descr="עמוד התחברות - המרכז לשלטון מקומי">
            <a:extLst>
              <a:ext uri="{FF2B5EF4-FFF2-40B4-BE49-F238E27FC236}">
                <a16:creationId xmlns:a16="http://schemas.microsoft.com/office/drawing/2014/main" id="{83D73008-8E9E-836C-CF4A-21185A46D8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139" y="5919310"/>
            <a:ext cx="854312" cy="5517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B4F6AD3-8F07-94AF-750D-6DA4457B36A1}"/>
              </a:ext>
            </a:extLst>
          </p:cNvPr>
          <p:cNvSpPr txBox="1"/>
          <p:nvPr/>
        </p:nvSpPr>
        <p:spPr>
          <a:xfrm>
            <a:off x="3664574" y="3883781"/>
            <a:ext cx="723900" cy="307777"/>
          </a:xfrm>
          <a:prstGeom prst="rect">
            <a:avLst/>
          </a:prstGeom>
          <a:noFill/>
        </p:spPr>
        <p:txBody>
          <a:bodyPr wrap="square" rtlCol="0">
            <a:spAutoFit/>
          </a:bodyPr>
          <a:lstStyle/>
          <a:p>
            <a:r>
              <a:rPr lang="he-IL" sz="1400" b="1" dirty="0">
                <a:solidFill>
                  <a:schemeClr val="bg1"/>
                </a:solidFill>
              </a:rPr>
              <a:t>56%</a:t>
            </a:r>
            <a:endParaRPr lang="en-IL" sz="1400" b="1" dirty="0">
              <a:solidFill>
                <a:schemeClr val="bg1"/>
              </a:solidFill>
            </a:endParaRPr>
          </a:p>
        </p:txBody>
      </p:sp>
      <p:sp>
        <p:nvSpPr>
          <p:cNvPr id="12" name="TextBox 11">
            <a:extLst>
              <a:ext uri="{FF2B5EF4-FFF2-40B4-BE49-F238E27FC236}">
                <a16:creationId xmlns:a16="http://schemas.microsoft.com/office/drawing/2014/main" id="{BB9C6FEE-6EEF-15FB-B01F-C5682A0651BB}"/>
              </a:ext>
            </a:extLst>
          </p:cNvPr>
          <p:cNvSpPr txBox="1"/>
          <p:nvPr/>
        </p:nvSpPr>
        <p:spPr>
          <a:xfrm>
            <a:off x="5954120" y="4465459"/>
            <a:ext cx="723900" cy="307777"/>
          </a:xfrm>
          <a:prstGeom prst="rect">
            <a:avLst/>
          </a:prstGeom>
          <a:noFill/>
        </p:spPr>
        <p:txBody>
          <a:bodyPr wrap="square" rtlCol="0">
            <a:spAutoFit/>
          </a:bodyPr>
          <a:lstStyle>
            <a:defPPr>
              <a:defRPr lang="en-IL"/>
            </a:defPPr>
            <a:lvl1pPr>
              <a:defRPr sz="1400">
                <a:solidFill>
                  <a:schemeClr val="bg1"/>
                </a:solidFill>
              </a:defRPr>
            </a:lvl1pPr>
          </a:lstStyle>
          <a:p>
            <a:r>
              <a:rPr lang="he-IL" b="1" dirty="0"/>
              <a:t>44%</a:t>
            </a:r>
            <a:endParaRPr lang="en-IL" b="1" dirty="0"/>
          </a:p>
        </p:txBody>
      </p:sp>
      <p:sp>
        <p:nvSpPr>
          <p:cNvPr id="13" name="TextBox 12">
            <a:extLst>
              <a:ext uri="{FF2B5EF4-FFF2-40B4-BE49-F238E27FC236}">
                <a16:creationId xmlns:a16="http://schemas.microsoft.com/office/drawing/2014/main" id="{62639AD7-C36E-706C-7CD2-44F918BEF4A4}"/>
              </a:ext>
            </a:extLst>
          </p:cNvPr>
          <p:cNvSpPr txBox="1"/>
          <p:nvPr/>
        </p:nvSpPr>
        <p:spPr>
          <a:xfrm>
            <a:off x="8209336" y="4645210"/>
            <a:ext cx="723900" cy="307777"/>
          </a:xfrm>
          <a:prstGeom prst="rect">
            <a:avLst/>
          </a:prstGeom>
          <a:noFill/>
        </p:spPr>
        <p:txBody>
          <a:bodyPr wrap="square" rtlCol="0">
            <a:spAutoFit/>
          </a:bodyPr>
          <a:lstStyle>
            <a:defPPr>
              <a:defRPr lang="en-IL"/>
            </a:defPPr>
            <a:lvl1pPr>
              <a:defRPr sz="1400">
                <a:solidFill>
                  <a:schemeClr val="bg1"/>
                </a:solidFill>
              </a:defRPr>
            </a:lvl1pPr>
          </a:lstStyle>
          <a:p>
            <a:r>
              <a:rPr lang="he-IL" b="1" dirty="0"/>
              <a:t>15%</a:t>
            </a:r>
            <a:endParaRPr lang="en-IL" b="1" dirty="0"/>
          </a:p>
        </p:txBody>
      </p:sp>
    </p:spTree>
    <p:extLst>
      <p:ext uri="{BB962C8B-B14F-4D97-AF65-F5344CB8AC3E}">
        <p14:creationId xmlns:p14="http://schemas.microsoft.com/office/powerpoint/2010/main" val="102610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3D88-09A0-DF81-D15A-12036B02BCF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0A124F13-CC6E-8DA3-058F-D0C11EBE9B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49" name="Rectangle 48">
            <a:extLst>
              <a:ext uri="{FF2B5EF4-FFF2-40B4-BE49-F238E27FC236}">
                <a16:creationId xmlns:a16="http://schemas.microsoft.com/office/drawing/2014/main" id="{5ACE88A1-8CAC-F4C4-ADBE-04C3761616B6}"/>
              </a:ext>
            </a:extLst>
          </p:cNvPr>
          <p:cNvSpPr/>
          <p:nvPr/>
        </p:nvSpPr>
        <p:spPr>
          <a:xfrm>
            <a:off x="0" y="948907"/>
            <a:ext cx="12192001" cy="574519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99;p4">
            <a:extLst>
              <a:ext uri="{FF2B5EF4-FFF2-40B4-BE49-F238E27FC236}">
                <a16:creationId xmlns:a16="http://schemas.microsoft.com/office/drawing/2014/main" id="{D81C22C1-92C5-9573-CC88-6A6BEA232014}"/>
              </a:ext>
            </a:extLst>
          </p:cNvPr>
          <p:cNvSpPr txBox="1"/>
          <p:nvPr/>
        </p:nvSpPr>
        <p:spPr>
          <a:xfrm>
            <a:off x="0" y="2066344"/>
            <a:ext cx="12192000" cy="2893059"/>
          </a:xfrm>
          <a:prstGeom prst="rect">
            <a:avLst/>
          </a:prstGeom>
          <a:noFill/>
          <a:ln>
            <a:noFill/>
          </a:ln>
        </p:spPr>
        <p:txBody>
          <a:bodyPr spcFirstLastPara="1" wrap="square" lIns="91425" tIns="45700" rIns="91425" bIns="45700" anchor="t" anchorCtr="0">
            <a:spAutoFit/>
          </a:bodyPr>
          <a:lstStyle/>
          <a:p>
            <a:pPr algn="ctr" rtl="1">
              <a:buClr>
                <a:srgbClr val="595959"/>
              </a:buClr>
              <a:buSzPts val="4800"/>
            </a:pPr>
            <a:r>
              <a:rPr lang="he-IL" sz="4000" dirty="0">
                <a:solidFill>
                  <a:schemeClr val="accent1"/>
                </a:solidFill>
                <a:effectLst>
                  <a:outerShdw blurRad="38100" dist="38100" dir="2700000" algn="tl">
                    <a:srgbClr val="000000">
                      <a:alpha val="43137"/>
                    </a:srgbClr>
                  </a:outerShdw>
                </a:effectLst>
                <a:latin typeface="Heebo" pitchFamily="2" charset="-79"/>
                <a:cs typeface="Heebo" pitchFamily="2" charset="-79"/>
                <a:sym typeface="Calibri"/>
              </a:rPr>
              <a:t>נכון להיום, </a:t>
            </a:r>
            <a:r>
              <a:rPr lang="he-IL" sz="8000" b="1" dirty="0">
                <a:solidFill>
                  <a:schemeClr val="accent1"/>
                </a:solidFill>
                <a:latin typeface="Calibri"/>
                <a:ea typeface="Calibri"/>
                <a:cs typeface="Calibri"/>
                <a:sym typeface="Calibri"/>
              </a:rPr>
              <a:t>35%</a:t>
            </a:r>
            <a:r>
              <a:rPr lang="he-IL" sz="4800" b="1" dirty="0">
                <a:solidFill>
                  <a:schemeClr val="accent1"/>
                </a:solidFill>
                <a:latin typeface="Calibri"/>
                <a:ea typeface="Calibri"/>
                <a:cs typeface="Calibri"/>
                <a:sym typeface="Calibri"/>
              </a:rPr>
              <a:t> </a:t>
            </a:r>
            <a:r>
              <a:rPr lang="he-IL" sz="4000" dirty="0">
                <a:solidFill>
                  <a:schemeClr val="accent1"/>
                </a:solidFill>
                <a:effectLst>
                  <a:outerShdw blurRad="38100" dist="38100" dir="2700000" algn="tl">
                    <a:srgbClr val="000000">
                      <a:alpha val="43137"/>
                    </a:srgbClr>
                  </a:outerShdw>
                </a:effectLst>
                <a:latin typeface="Heebo" pitchFamily="2" charset="-79"/>
                <a:cs typeface="Heebo" pitchFamily="2" charset="-79"/>
                <a:sym typeface="Calibri"/>
              </a:rPr>
              <a:t>מהרשויות</a:t>
            </a:r>
            <a:r>
              <a:rPr lang="he-IL" sz="4800" b="1" dirty="0">
                <a:solidFill>
                  <a:schemeClr val="accent1"/>
                </a:solidFill>
                <a:latin typeface="Calibri"/>
                <a:cs typeface="Calibri"/>
                <a:sym typeface="Calibri"/>
              </a:rPr>
              <a:t> </a:t>
            </a:r>
          </a:p>
          <a:p>
            <a:pPr algn="ctr" rtl="1">
              <a:buClr>
                <a:srgbClr val="595959"/>
              </a:buClr>
              <a:buSzPts val="4800"/>
            </a:pPr>
            <a:r>
              <a:rPr lang="he-IL" sz="5400" b="1" dirty="0">
                <a:solidFill>
                  <a:schemeClr val="accent1"/>
                </a:solidFill>
                <a:effectLst>
                  <a:outerShdw blurRad="38100" dist="38100" dir="2700000" algn="tl">
                    <a:srgbClr val="000000">
                      <a:alpha val="43137"/>
                    </a:srgbClr>
                  </a:outerShdw>
                </a:effectLst>
                <a:latin typeface="Heebo" pitchFamily="2" charset="-79"/>
                <a:cs typeface="Heebo" pitchFamily="2" charset="-79"/>
                <a:sym typeface="Calibri"/>
              </a:rPr>
              <a:t>בעלות היתר תו תקן על שמן</a:t>
            </a:r>
          </a:p>
          <a:p>
            <a:pPr marL="0" marR="0" lvl="0" indent="0" algn="ctr" rtl="1">
              <a:lnSpc>
                <a:spcPct val="100000"/>
              </a:lnSpc>
              <a:spcBef>
                <a:spcPts val="0"/>
              </a:spcBef>
              <a:spcAft>
                <a:spcPts val="0"/>
              </a:spcAft>
              <a:buClr>
                <a:srgbClr val="595959"/>
              </a:buClr>
              <a:buSzPts val="4800"/>
              <a:buFont typeface="Calibri"/>
              <a:buNone/>
            </a:pPr>
            <a:endParaRPr sz="4800" b="1" i="0" u="none" strike="noStrike" cap="none" dirty="0">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228307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57022</TotalTime>
  <Words>2898</Words>
  <Application>Microsoft Office PowerPoint</Application>
  <PresentationFormat>Widescreen</PresentationFormat>
  <Paragraphs>385</Paragraphs>
  <Slides>30</Slides>
  <Notes>28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30</vt:i4>
      </vt:variant>
    </vt:vector>
  </HeadingPairs>
  <TitlesOfParts>
    <vt:vector size="46" baseType="lpstr">
      <vt:lpstr>Meiryo</vt:lpstr>
      <vt:lpstr>AriEL</vt:lpstr>
      <vt:lpstr>Wingdings</vt:lpstr>
      <vt:lpstr>Calibri</vt:lpstr>
      <vt:lpstr>Guttman Yad-Brush</vt:lpstr>
      <vt:lpstr>Aptos Narrow</vt:lpstr>
      <vt:lpstr>Calibri Light</vt:lpstr>
      <vt:lpstr>Aptos</vt:lpstr>
      <vt:lpstr>Arial Hebrew</vt:lpstr>
      <vt:lpstr>pplxSerif</vt:lpstr>
      <vt:lpstr>Arial</vt:lpstr>
      <vt:lpstr>Heebo</vt:lpstr>
      <vt:lpstr>Georgia</vt:lpstr>
      <vt:lpstr>Aptos Display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מי שלא צועד קדימה, נשאר מאחור</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ענת רגב</dc:creator>
  <cp:lastModifiedBy>ענת רגב</cp:lastModifiedBy>
  <cp:revision>98</cp:revision>
  <cp:lastPrinted>2024-11-13T05:43:43Z</cp:lastPrinted>
  <dcterms:created xsi:type="dcterms:W3CDTF">2024-10-20T08:09:38Z</dcterms:created>
  <dcterms:modified xsi:type="dcterms:W3CDTF">2026-05-12T14:46:03Z</dcterms:modified>
</cp:coreProperties>
</file>